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2" r:id="rId6"/>
    <p:sldId id="263" r:id="rId7"/>
    <p:sldId id="260" r:id="rId8"/>
    <p:sldId id="261" r:id="rId9"/>
    <p:sldId id="284" r:id="rId10"/>
    <p:sldId id="281" r:id="rId11"/>
    <p:sldId id="282" r:id="rId12"/>
    <p:sldId id="283" r:id="rId13"/>
    <p:sldId id="264" r:id="rId14"/>
    <p:sldId id="265" r:id="rId15"/>
  </p:sldIdLst>
  <p:sldSz cx="18288000" cy="10287000"/>
  <p:notesSz cx="6858000" cy="9144000"/>
  <p:embeddedFontLst>
    <p:embeddedFont>
      <p:font typeface="Bebas Neue Bold" panose="020B0604020202020204" charset="0"/>
      <p:regular r:id="rId16"/>
    </p:embeddedFont>
    <p:embeddedFont>
      <p:font typeface="Canva Sans" panose="020B0604020202020204" charset="0"/>
      <p:regular r:id="rId17"/>
    </p:embeddedFont>
    <p:embeddedFont>
      <p:font typeface="Canva Sans Bold" panose="020B0604020202020204" charset="0"/>
      <p:regular r:id="rId18"/>
    </p:embeddedFont>
    <p:embeddedFont>
      <p:font typeface="Heebo Bold" panose="020B0604020202020204" charset="-79"/>
      <p:regular r:id="rId19"/>
    </p:embeddedFont>
    <p:embeddedFont>
      <p:font typeface="Helios Extended Bold" panose="020B0604020202020204" charset="0"/>
      <p:regular r:id="rId20"/>
    </p:embeddedFont>
    <p:embeddedFont>
      <p:font typeface="Lato" panose="020F0502020204030203" pitchFamily="34" charset="0"/>
      <p:regular r:id="rId21"/>
    </p:embeddedFont>
    <p:embeddedFont>
      <p:font typeface="Montserrat Bold" panose="020B0604020202020204" charset="0"/>
      <p:regular r:id="rId22"/>
    </p:embeddedFont>
    <p:embeddedFont>
      <p:font typeface="Montserrat Classic" panose="020B0604020202020204" charset="0"/>
      <p:regular r:id="rId23"/>
    </p:embeddedFont>
    <p:embeddedFont>
      <p:font typeface="Montserrat Classic Bold" panose="020B0604020202020204" charset="0"/>
      <p:regular r:id="rId24"/>
    </p:embeddedFont>
    <p:embeddedFont>
      <p:font typeface="Montserrat Medium" panose="00000600000000000000" pitchFamily="2" charset="0"/>
      <p:regular r:id="rId25"/>
    </p:embeddedFont>
    <p:embeddedFont>
      <p:font typeface="Roboto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F9FB"/>
    <a:srgbClr val="01AB5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94622" autoAdjust="0"/>
  </p:normalViewPr>
  <p:slideViewPr>
    <p:cSldViewPr>
      <p:cViewPr varScale="1">
        <p:scale>
          <a:sx n="69" d="100"/>
          <a:sy n="69" d="100"/>
        </p:scale>
        <p:origin x="153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42.svg"/><Relationship Id="rId5" Type="http://schemas.openxmlformats.org/officeDocument/2006/relationships/image" Target="../media/image14.svg"/><Relationship Id="rId10" Type="http://schemas.openxmlformats.org/officeDocument/2006/relationships/image" Target="../media/image41.png"/><Relationship Id="rId4" Type="http://schemas.openxmlformats.org/officeDocument/2006/relationships/image" Target="../media/image13.png"/><Relationship Id="rId9" Type="http://schemas.openxmlformats.org/officeDocument/2006/relationships/image" Target="../media/image18.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svg"/><Relationship Id="rId7" Type="http://schemas.openxmlformats.org/officeDocument/2006/relationships/image" Target="../media/image31.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sv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svg"/></Relationships>
</file>

<file path=ppt/slides/_rels/slide9.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B6C8"/>
        </a:solidFill>
        <a:effectLst/>
      </p:bgPr>
    </p:bg>
    <p:spTree>
      <p:nvGrpSpPr>
        <p:cNvPr id="1" name=""/>
        <p:cNvGrpSpPr/>
        <p:nvPr/>
      </p:nvGrpSpPr>
      <p:grpSpPr>
        <a:xfrm>
          <a:off x="0" y="0"/>
          <a:ext cx="0" cy="0"/>
          <a:chOff x="0" y="0"/>
          <a:chExt cx="0" cy="0"/>
        </a:xfrm>
      </p:grpSpPr>
      <p:grpSp>
        <p:nvGrpSpPr>
          <p:cNvPr id="2" name="Group 2"/>
          <p:cNvGrpSpPr/>
          <p:nvPr/>
        </p:nvGrpSpPr>
        <p:grpSpPr>
          <a:xfrm>
            <a:off x="-3944078" y="1375670"/>
            <a:ext cx="21203378" cy="7634140"/>
            <a:chOff x="0" y="0"/>
            <a:chExt cx="1128752" cy="406400"/>
          </a:xfrm>
        </p:grpSpPr>
        <p:sp>
          <p:nvSpPr>
            <p:cNvPr id="3" name="Freeform 3"/>
            <p:cNvSpPr/>
            <p:nvPr/>
          </p:nvSpPr>
          <p:spPr>
            <a:xfrm>
              <a:off x="0" y="0"/>
              <a:ext cx="1128752" cy="406400"/>
            </a:xfrm>
            <a:custGeom>
              <a:avLst/>
              <a:gdLst/>
              <a:ahLst/>
              <a:cxnLst/>
              <a:rect l="l" t="t" r="r" b="b"/>
              <a:pathLst>
                <a:path w="1128752" h="406400">
                  <a:moveTo>
                    <a:pt x="925552" y="0"/>
                  </a:moveTo>
                  <a:cubicBezTo>
                    <a:pt x="1037776" y="0"/>
                    <a:pt x="1128752" y="90976"/>
                    <a:pt x="1128752" y="203200"/>
                  </a:cubicBezTo>
                  <a:cubicBezTo>
                    <a:pt x="1128752" y="315424"/>
                    <a:pt x="1037776" y="406400"/>
                    <a:pt x="925552" y="406400"/>
                  </a:cubicBezTo>
                  <a:lnTo>
                    <a:pt x="203200" y="406400"/>
                  </a:lnTo>
                  <a:cubicBezTo>
                    <a:pt x="90976" y="406400"/>
                    <a:pt x="0" y="315424"/>
                    <a:pt x="0" y="203200"/>
                  </a:cubicBezTo>
                  <a:cubicBezTo>
                    <a:pt x="0" y="90976"/>
                    <a:pt x="90976" y="0"/>
                    <a:pt x="203200" y="0"/>
                  </a:cubicBezTo>
                  <a:close/>
                </a:path>
              </a:pathLst>
            </a:custGeom>
            <a:solidFill>
              <a:srgbClr val="F2F1F1">
                <a:alpha val="80000"/>
              </a:srgbClr>
            </a:solidFill>
          </p:spPr>
          <p:txBody>
            <a:bodyPr/>
            <a:lstStyle/>
            <a:p>
              <a:endParaRPr lang="it-IT" dirty="0"/>
            </a:p>
          </p:txBody>
        </p:sp>
        <p:sp>
          <p:nvSpPr>
            <p:cNvPr id="4" name="TextBox 4"/>
            <p:cNvSpPr txBox="1"/>
            <p:nvPr/>
          </p:nvSpPr>
          <p:spPr>
            <a:xfrm>
              <a:off x="0" y="-47625"/>
              <a:ext cx="1128752" cy="454025"/>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028700" y="9009810"/>
            <a:ext cx="248490" cy="248490"/>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it-IT"/>
            </a:p>
          </p:txBody>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17010810" y="1028700"/>
            <a:ext cx="248490" cy="248490"/>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it-IT"/>
            </a:p>
          </p:txBody>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11" name="Group 11"/>
          <p:cNvGrpSpPr/>
          <p:nvPr/>
        </p:nvGrpSpPr>
        <p:grpSpPr>
          <a:xfrm>
            <a:off x="7600950" y="6932479"/>
            <a:ext cx="3086100" cy="804358"/>
            <a:chOff x="0" y="0"/>
            <a:chExt cx="812800" cy="211847"/>
          </a:xfrm>
        </p:grpSpPr>
        <p:sp>
          <p:nvSpPr>
            <p:cNvPr id="12" name="Freeform 12"/>
            <p:cNvSpPr/>
            <p:nvPr/>
          </p:nvSpPr>
          <p:spPr>
            <a:xfrm>
              <a:off x="0" y="0"/>
              <a:ext cx="812800" cy="211847"/>
            </a:xfrm>
            <a:custGeom>
              <a:avLst/>
              <a:gdLst/>
              <a:ahLst/>
              <a:cxnLst/>
              <a:rect l="l" t="t" r="r" b="b"/>
              <a:pathLst>
                <a:path w="812800" h="211847">
                  <a:moveTo>
                    <a:pt x="50173" y="0"/>
                  </a:moveTo>
                  <a:lnTo>
                    <a:pt x="762627" y="0"/>
                  </a:lnTo>
                  <a:cubicBezTo>
                    <a:pt x="775934" y="0"/>
                    <a:pt x="788695" y="5286"/>
                    <a:pt x="798105" y="14695"/>
                  </a:cubicBezTo>
                  <a:cubicBezTo>
                    <a:pt x="807514" y="24105"/>
                    <a:pt x="812800" y="36866"/>
                    <a:pt x="812800" y="50173"/>
                  </a:cubicBezTo>
                  <a:lnTo>
                    <a:pt x="812800" y="161675"/>
                  </a:lnTo>
                  <a:cubicBezTo>
                    <a:pt x="812800" y="174981"/>
                    <a:pt x="807514" y="187743"/>
                    <a:pt x="798105" y="197152"/>
                  </a:cubicBezTo>
                  <a:cubicBezTo>
                    <a:pt x="788695" y="206561"/>
                    <a:pt x="775934" y="211847"/>
                    <a:pt x="762627" y="211847"/>
                  </a:cubicBezTo>
                  <a:lnTo>
                    <a:pt x="50173" y="211847"/>
                  </a:lnTo>
                  <a:cubicBezTo>
                    <a:pt x="36866" y="211847"/>
                    <a:pt x="24105" y="206561"/>
                    <a:pt x="14695" y="197152"/>
                  </a:cubicBezTo>
                  <a:cubicBezTo>
                    <a:pt x="5286" y="187743"/>
                    <a:pt x="0" y="174981"/>
                    <a:pt x="0" y="161675"/>
                  </a:cubicBezTo>
                  <a:lnTo>
                    <a:pt x="0" y="50173"/>
                  </a:lnTo>
                  <a:cubicBezTo>
                    <a:pt x="0" y="36866"/>
                    <a:pt x="5286" y="24105"/>
                    <a:pt x="14695" y="14695"/>
                  </a:cubicBezTo>
                  <a:cubicBezTo>
                    <a:pt x="24105" y="5286"/>
                    <a:pt x="36866" y="0"/>
                    <a:pt x="50173" y="0"/>
                  </a:cubicBezTo>
                  <a:close/>
                </a:path>
              </a:pathLst>
            </a:custGeom>
            <a:solidFill>
              <a:srgbClr val="4E6E81"/>
            </a:solidFill>
          </p:spPr>
          <p:txBody>
            <a:bodyPr/>
            <a:lstStyle/>
            <a:p>
              <a:endParaRPr lang="it-IT"/>
            </a:p>
          </p:txBody>
        </p:sp>
        <p:sp>
          <p:nvSpPr>
            <p:cNvPr id="13" name="TextBox 13"/>
            <p:cNvSpPr txBox="1"/>
            <p:nvPr/>
          </p:nvSpPr>
          <p:spPr>
            <a:xfrm>
              <a:off x="0" y="-47625"/>
              <a:ext cx="812800" cy="259472"/>
            </a:xfrm>
            <a:prstGeom prst="rect">
              <a:avLst/>
            </a:prstGeom>
          </p:spPr>
          <p:txBody>
            <a:bodyPr lIns="50800" tIns="50800" rIns="50800" bIns="50800" rtlCol="0" anchor="ctr"/>
            <a:lstStyle/>
            <a:p>
              <a:pPr algn="ctr">
                <a:lnSpc>
                  <a:spcPts val="3079"/>
                </a:lnSpc>
              </a:pPr>
              <a:r>
                <a:rPr lang="en-US" sz="2199" spc="219">
                  <a:solidFill>
                    <a:srgbClr val="FFFFFF"/>
                  </a:solidFill>
                  <a:latin typeface="Lato"/>
                  <a:ea typeface="Lato"/>
                  <a:cs typeface="Lato"/>
                  <a:sym typeface="Lato"/>
                </a:rPr>
                <a:t>28 May, 2025</a:t>
              </a:r>
            </a:p>
          </p:txBody>
        </p:sp>
      </p:grpSp>
      <p:sp>
        <p:nvSpPr>
          <p:cNvPr id="14" name="TextBox 14"/>
          <p:cNvSpPr txBox="1"/>
          <p:nvPr/>
        </p:nvSpPr>
        <p:spPr>
          <a:xfrm>
            <a:off x="2958126" y="4244745"/>
            <a:ext cx="11824674" cy="1001364"/>
          </a:xfrm>
          <a:prstGeom prst="rect">
            <a:avLst/>
          </a:prstGeom>
        </p:spPr>
        <p:txBody>
          <a:bodyPr wrap="square" lIns="0" tIns="0" rIns="0" bIns="0" rtlCol="0" anchor="t">
            <a:spAutoFit/>
          </a:bodyPr>
          <a:lstStyle/>
          <a:p>
            <a:pPr marL="0" lvl="0" indent="0" algn="ctr">
              <a:lnSpc>
                <a:spcPts val="8400"/>
              </a:lnSpc>
            </a:pPr>
            <a:r>
              <a:rPr lang="en-US" sz="6000" b="1" spc="300" dirty="0">
                <a:solidFill>
                  <a:srgbClr val="000000"/>
                </a:solidFill>
                <a:latin typeface="Helios Extended Bold"/>
                <a:ea typeface="Helios Extended Bold"/>
                <a:cs typeface="Helios Extended Bold"/>
                <a:sym typeface="Helios Extended Bold"/>
              </a:rPr>
              <a:t>DRONE SHOW ITALY</a:t>
            </a:r>
          </a:p>
        </p:txBody>
      </p:sp>
      <p:sp>
        <p:nvSpPr>
          <p:cNvPr id="15" name="TextBox 15"/>
          <p:cNvSpPr txBox="1"/>
          <p:nvPr/>
        </p:nvSpPr>
        <p:spPr>
          <a:xfrm>
            <a:off x="2958126" y="6255258"/>
            <a:ext cx="12371749" cy="389255"/>
          </a:xfrm>
          <a:prstGeom prst="rect">
            <a:avLst/>
          </a:prstGeom>
        </p:spPr>
        <p:txBody>
          <a:bodyPr lIns="0" tIns="0" rIns="0" bIns="0" rtlCol="0" anchor="t">
            <a:spAutoFit/>
          </a:bodyPr>
          <a:lstStyle/>
          <a:p>
            <a:pPr marL="0" lvl="0" indent="0" algn="ctr">
              <a:lnSpc>
                <a:spcPts val="3219"/>
              </a:lnSpc>
            </a:pPr>
            <a:r>
              <a:rPr lang="en-US" sz="2299" b="1" spc="229" dirty="0">
                <a:solidFill>
                  <a:srgbClr val="000000"/>
                </a:solidFill>
                <a:latin typeface="Heebo Bold"/>
                <a:ea typeface="Heebo Bold"/>
                <a:cs typeface="Heebo Bold"/>
                <a:sym typeface="Heebo Bold"/>
              </a:rPr>
              <a:t>DREAM TEAM</a:t>
            </a:r>
          </a:p>
        </p:txBody>
      </p:sp>
      <p:sp>
        <p:nvSpPr>
          <p:cNvPr id="16" name="TextBox 16"/>
          <p:cNvSpPr txBox="1"/>
          <p:nvPr/>
        </p:nvSpPr>
        <p:spPr>
          <a:xfrm>
            <a:off x="2958126" y="3130005"/>
            <a:ext cx="12371749" cy="405765"/>
          </a:xfrm>
          <a:prstGeom prst="rect">
            <a:avLst/>
          </a:prstGeom>
        </p:spPr>
        <p:txBody>
          <a:bodyPr lIns="0" tIns="0" rIns="0" bIns="0" rtlCol="0" anchor="t">
            <a:spAutoFit/>
          </a:bodyPr>
          <a:lstStyle/>
          <a:p>
            <a:pPr marL="0" lvl="0" indent="0" algn="ctr">
              <a:lnSpc>
                <a:spcPts val="3359"/>
              </a:lnSpc>
              <a:spcBef>
                <a:spcPct val="0"/>
              </a:spcBef>
            </a:pPr>
            <a:r>
              <a:rPr lang="en-US" sz="2399" spc="239" dirty="0" err="1">
                <a:solidFill>
                  <a:srgbClr val="000000"/>
                </a:solidFill>
                <a:latin typeface="Lato"/>
                <a:ea typeface="Lato"/>
                <a:cs typeface="Lato"/>
                <a:sym typeface="Lato"/>
              </a:rPr>
              <a:t>Stategic</a:t>
            </a:r>
            <a:r>
              <a:rPr lang="en-US" sz="2399" spc="239" dirty="0">
                <a:solidFill>
                  <a:srgbClr val="000000"/>
                </a:solidFill>
                <a:latin typeface="Lato"/>
                <a:ea typeface="Lato"/>
                <a:cs typeface="Lato"/>
                <a:sym typeface="Lato"/>
              </a:rPr>
              <a:t> and Competitive Intelligence</a:t>
            </a:r>
          </a:p>
        </p:txBody>
      </p:sp>
      <p:sp>
        <p:nvSpPr>
          <p:cNvPr id="17" name="CasellaDiTesto 16">
            <a:extLst>
              <a:ext uri="{FF2B5EF4-FFF2-40B4-BE49-F238E27FC236}">
                <a16:creationId xmlns:a16="http://schemas.microsoft.com/office/drawing/2014/main" id="{55D21CEF-7AD2-A7D1-2850-6172B64F6951}"/>
              </a:ext>
            </a:extLst>
          </p:cNvPr>
          <p:cNvSpPr txBox="1"/>
          <p:nvPr/>
        </p:nvSpPr>
        <p:spPr>
          <a:xfrm>
            <a:off x="15468600" y="8427108"/>
            <a:ext cx="2246192" cy="1477328"/>
          </a:xfrm>
          <a:prstGeom prst="rect">
            <a:avLst/>
          </a:prstGeom>
          <a:noFill/>
        </p:spPr>
        <p:txBody>
          <a:bodyPr wrap="none" rtlCol="0">
            <a:spAutoFit/>
          </a:bodyPr>
          <a:lstStyle/>
          <a:p>
            <a:pPr algn="r"/>
            <a:endParaRPr lang="it-IT" dirty="0"/>
          </a:p>
          <a:p>
            <a:pPr algn="r"/>
            <a:r>
              <a:rPr lang="it-IT" b="1" dirty="0" err="1"/>
              <a:t>Manh</a:t>
            </a:r>
            <a:r>
              <a:rPr lang="it-IT" b="1" dirty="0"/>
              <a:t> </a:t>
            </a:r>
            <a:r>
              <a:rPr lang="it-IT" b="1" dirty="0" err="1"/>
              <a:t>Truong</a:t>
            </a:r>
            <a:r>
              <a:rPr lang="it-IT" b="1" dirty="0"/>
              <a:t> Nguyen</a:t>
            </a:r>
          </a:p>
          <a:p>
            <a:pPr algn="r"/>
            <a:r>
              <a:rPr lang="it-IT" b="1" dirty="0"/>
              <a:t>Pietro Gagliardi</a:t>
            </a:r>
          </a:p>
          <a:p>
            <a:pPr algn="r"/>
            <a:r>
              <a:rPr lang="it-IT" b="1" dirty="0"/>
              <a:t>Luigi Ascione</a:t>
            </a:r>
          </a:p>
          <a:p>
            <a:pPr algn="r"/>
            <a:r>
              <a:rPr lang="it-IT" b="1" dirty="0"/>
              <a:t>Riccardo Ranieri</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BF9FB"/>
        </a:solidFill>
        <a:effectLst/>
      </p:bgPr>
    </p:bg>
    <p:spTree>
      <p:nvGrpSpPr>
        <p:cNvPr id="1" name="">
          <a:extLst>
            <a:ext uri="{FF2B5EF4-FFF2-40B4-BE49-F238E27FC236}">
              <a16:creationId xmlns:a16="http://schemas.microsoft.com/office/drawing/2014/main" id="{4B76D256-3D56-17BE-07CC-7450BBD48B41}"/>
            </a:ext>
          </a:extLst>
        </p:cNvPr>
        <p:cNvGrpSpPr/>
        <p:nvPr/>
      </p:nvGrpSpPr>
      <p:grpSpPr>
        <a:xfrm>
          <a:off x="0" y="0"/>
          <a:ext cx="0" cy="0"/>
          <a:chOff x="0" y="0"/>
          <a:chExt cx="0" cy="0"/>
        </a:xfrm>
      </p:grpSpPr>
      <p:grpSp>
        <p:nvGrpSpPr>
          <p:cNvPr id="55" name="Group 11">
            <a:extLst>
              <a:ext uri="{FF2B5EF4-FFF2-40B4-BE49-F238E27FC236}">
                <a16:creationId xmlns:a16="http://schemas.microsoft.com/office/drawing/2014/main" id="{BCC444CB-9A14-0100-F501-010602D3FF0A}"/>
              </a:ext>
            </a:extLst>
          </p:cNvPr>
          <p:cNvGrpSpPr/>
          <p:nvPr/>
        </p:nvGrpSpPr>
        <p:grpSpPr>
          <a:xfrm>
            <a:off x="6161802" y="8107425"/>
            <a:ext cx="1842171" cy="1842171"/>
            <a:chOff x="0" y="0"/>
            <a:chExt cx="812800" cy="812800"/>
          </a:xfrm>
        </p:grpSpPr>
        <p:sp>
          <p:nvSpPr>
            <p:cNvPr id="56" name="Freeform 12">
              <a:extLst>
                <a:ext uri="{FF2B5EF4-FFF2-40B4-BE49-F238E27FC236}">
                  <a16:creationId xmlns:a16="http://schemas.microsoft.com/office/drawing/2014/main" id="{4F224A17-CE48-3506-059B-B31B46041DD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AB59"/>
            </a:solidFill>
          </p:spPr>
          <p:txBody>
            <a:bodyPr/>
            <a:lstStyle/>
            <a:p>
              <a:endParaRPr lang="it-IT" dirty="0"/>
            </a:p>
          </p:txBody>
        </p:sp>
        <p:sp>
          <p:nvSpPr>
            <p:cNvPr id="57" name="TextBox 13">
              <a:extLst>
                <a:ext uri="{FF2B5EF4-FFF2-40B4-BE49-F238E27FC236}">
                  <a16:creationId xmlns:a16="http://schemas.microsoft.com/office/drawing/2014/main" id="{F2AD8EC7-29D1-BAD0-8FA7-88A981F8B1F9}"/>
                </a:ext>
              </a:extLst>
            </p:cNvPr>
            <p:cNvSpPr txBox="1"/>
            <p:nvPr/>
          </p:nvSpPr>
          <p:spPr>
            <a:xfrm>
              <a:off x="76200" y="-28575"/>
              <a:ext cx="660400" cy="765175"/>
            </a:xfrm>
            <a:prstGeom prst="rect">
              <a:avLst/>
            </a:prstGeom>
          </p:spPr>
          <p:txBody>
            <a:bodyPr lIns="50800" tIns="50800" rIns="50800" bIns="50800" rtlCol="0" anchor="ctr"/>
            <a:lstStyle/>
            <a:p>
              <a:pPr algn="ctr">
                <a:lnSpc>
                  <a:spcPts val="6719"/>
                </a:lnSpc>
              </a:pPr>
              <a:endParaRPr/>
            </a:p>
          </p:txBody>
        </p:sp>
      </p:grpSp>
      <p:grpSp>
        <p:nvGrpSpPr>
          <p:cNvPr id="58" name="Group 5">
            <a:extLst>
              <a:ext uri="{FF2B5EF4-FFF2-40B4-BE49-F238E27FC236}">
                <a16:creationId xmlns:a16="http://schemas.microsoft.com/office/drawing/2014/main" id="{2FFC064D-6D1A-DD92-D944-08E305AFE824}"/>
              </a:ext>
            </a:extLst>
          </p:cNvPr>
          <p:cNvGrpSpPr/>
          <p:nvPr/>
        </p:nvGrpSpPr>
        <p:grpSpPr>
          <a:xfrm>
            <a:off x="2245177" y="1131417"/>
            <a:ext cx="1842171" cy="1842171"/>
            <a:chOff x="0" y="0"/>
            <a:chExt cx="812800" cy="812800"/>
          </a:xfrm>
        </p:grpSpPr>
        <p:sp>
          <p:nvSpPr>
            <p:cNvPr id="59" name="Freeform 6">
              <a:extLst>
                <a:ext uri="{FF2B5EF4-FFF2-40B4-BE49-F238E27FC236}">
                  <a16:creationId xmlns:a16="http://schemas.microsoft.com/office/drawing/2014/main" id="{6D881F4D-0CB1-83C6-C264-6041088D8A2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757"/>
            </a:solidFill>
          </p:spPr>
          <p:txBody>
            <a:bodyPr/>
            <a:lstStyle/>
            <a:p>
              <a:endParaRPr lang="it-IT"/>
            </a:p>
          </p:txBody>
        </p:sp>
        <p:sp>
          <p:nvSpPr>
            <p:cNvPr id="60" name="TextBox 7">
              <a:extLst>
                <a:ext uri="{FF2B5EF4-FFF2-40B4-BE49-F238E27FC236}">
                  <a16:creationId xmlns:a16="http://schemas.microsoft.com/office/drawing/2014/main" id="{39C531BE-85D0-646D-2019-6E9F4D1AEF3C}"/>
                </a:ext>
              </a:extLst>
            </p:cNvPr>
            <p:cNvSpPr txBox="1"/>
            <p:nvPr/>
          </p:nvSpPr>
          <p:spPr>
            <a:xfrm>
              <a:off x="76200" y="-28575"/>
              <a:ext cx="660400" cy="765175"/>
            </a:xfrm>
            <a:prstGeom prst="rect">
              <a:avLst/>
            </a:prstGeom>
          </p:spPr>
          <p:txBody>
            <a:bodyPr lIns="50800" tIns="50800" rIns="50800" bIns="50800" rtlCol="0" anchor="ctr"/>
            <a:lstStyle/>
            <a:p>
              <a:pPr algn="ctr">
                <a:lnSpc>
                  <a:spcPts val="6719"/>
                </a:lnSpc>
              </a:pPr>
              <a:endParaRPr/>
            </a:p>
          </p:txBody>
        </p:sp>
      </p:grpSp>
      <p:grpSp>
        <p:nvGrpSpPr>
          <p:cNvPr id="2" name="Group 2">
            <a:extLst>
              <a:ext uri="{FF2B5EF4-FFF2-40B4-BE49-F238E27FC236}">
                <a16:creationId xmlns:a16="http://schemas.microsoft.com/office/drawing/2014/main" id="{FFC4EA7C-FD07-B311-2FE9-DCC5A48A5E60}"/>
              </a:ext>
            </a:extLst>
          </p:cNvPr>
          <p:cNvGrpSpPr/>
          <p:nvPr/>
        </p:nvGrpSpPr>
        <p:grpSpPr>
          <a:xfrm>
            <a:off x="13999454" y="8118271"/>
            <a:ext cx="1842171" cy="1842171"/>
            <a:chOff x="0" y="0"/>
            <a:chExt cx="812800" cy="812800"/>
          </a:xfrm>
        </p:grpSpPr>
        <p:sp>
          <p:nvSpPr>
            <p:cNvPr id="3" name="Freeform 3">
              <a:extLst>
                <a:ext uri="{FF2B5EF4-FFF2-40B4-BE49-F238E27FC236}">
                  <a16:creationId xmlns:a16="http://schemas.microsoft.com/office/drawing/2014/main" id="{07A169E3-972B-8CF2-1695-201F60C40EA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757"/>
            </a:solidFill>
          </p:spPr>
          <p:txBody>
            <a:bodyPr/>
            <a:lstStyle/>
            <a:p>
              <a:endParaRPr lang="it-IT"/>
            </a:p>
          </p:txBody>
        </p:sp>
        <p:sp>
          <p:nvSpPr>
            <p:cNvPr id="4" name="TextBox 4">
              <a:extLst>
                <a:ext uri="{FF2B5EF4-FFF2-40B4-BE49-F238E27FC236}">
                  <a16:creationId xmlns:a16="http://schemas.microsoft.com/office/drawing/2014/main" id="{508DA372-6B92-44CB-82E2-05F83CA7FB80}"/>
                </a:ext>
              </a:extLst>
            </p:cNvPr>
            <p:cNvSpPr txBox="1"/>
            <p:nvPr/>
          </p:nvSpPr>
          <p:spPr>
            <a:xfrm>
              <a:off x="76200" y="-28575"/>
              <a:ext cx="660400" cy="765175"/>
            </a:xfrm>
            <a:prstGeom prst="rect">
              <a:avLst/>
            </a:prstGeom>
          </p:spPr>
          <p:txBody>
            <a:bodyPr lIns="50800" tIns="50800" rIns="50800" bIns="50800" rtlCol="0" anchor="ctr"/>
            <a:lstStyle/>
            <a:p>
              <a:pPr algn="ctr">
                <a:lnSpc>
                  <a:spcPts val="6719"/>
                </a:lnSpc>
              </a:pPr>
              <a:endParaRPr/>
            </a:p>
          </p:txBody>
        </p:sp>
      </p:grpSp>
      <p:grpSp>
        <p:nvGrpSpPr>
          <p:cNvPr id="5" name="Group 5">
            <a:extLst>
              <a:ext uri="{FF2B5EF4-FFF2-40B4-BE49-F238E27FC236}">
                <a16:creationId xmlns:a16="http://schemas.microsoft.com/office/drawing/2014/main" id="{2C64CAF8-2864-5134-E189-1E4AAEE60BD8}"/>
              </a:ext>
            </a:extLst>
          </p:cNvPr>
          <p:cNvGrpSpPr/>
          <p:nvPr/>
        </p:nvGrpSpPr>
        <p:grpSpPr>
          <a:xfrm>
            <a:off x="10077528" y="1160540"/>
            <a:ext cx="1842171" cy="1842171"/>
            <a:chOff x="0" y="0"/>
            <a:chExt cx="812800" cy="812800"/>
          </a:xfrm>
        </p:grpSpPr>
        <p:sp>
          <p:nvSpPr>
            <p:cNvPr id="6" name="Freeform 6">
              <a:extLst>
                <a:ext uri="{FF2B5EF4-FFF2-40B4-BE49-F238E27FC236}">
                  <a16:creationId xmlns:a16="http://schemas.microsoft.com/office/drawing/2014/main" id="{9F23BB25-1C83-48A5-E492-26059CF2CBD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757"/>
            </a:solidFill>
          </p:spPr>
          <p:txBody>
            <a:bodyPr/>
            <a:lstStyle/>
            <a:p>
              <a:endParaRPr lang="it-IT"/>
            </a:p>
          </p:txBody>
        </p:sp>
        <p:sp>
          <p:nvSpPr>
            <p:cNvPr id="7" name="TextBox 7">
              <a:extLst>
                <a:ext uri="{FF2B5EF4-FFF2-40B4-BE49-F238E27FC236}">
                  <a16:creationId xmlns:a16="http://schemas.microsoft.com/office/drawing/2014/main" id="{A34A3362-EF6C-1DA6-8670-A56D64A76334}"/>
                </a:ext>
              </a:extLst>
            </p:cNvPr>
            <p:cNvSpPr txBox="1"/>
            <p:nvPr/>
          </p:nvSpPr>
          <p:spPr>
            <a:xfrm>
              <a:off x="76200" y="-28575"/>
              <a:ext cx="660400" cy="765175"/>
            </a:xfrm>
            <a:prstGeom prst="rect">
              <a:avLst/>
            </a:prstGeom>
          </p:spPr>
          <p:txBody>
            <a:bodyPr lIns="50800" tIns="50800" rIns="50800" bIns="50800" rtlCol="0" anchor="ctr"/>
            <a:lstStyle/>
            <a:p>
              <a:pPr algn="ctr">
                <a:lnSpc>
                  <a:spcPts val="6719"/>
                </a:lnSpc>
              </a:pPr>
              <a:endParaRPr/>
            </a:p>
          </p:txBody>
        </p:sp>
      </p:grpSp>
      <p:sp>
        <p:nvSpPr>
          <p:cNvPr id="10" name="TextBox 10">
            <a:extLst>
              <a:ext uri="{FF2B5EF4-FFF2-40B4-BE49-F238E27FC236}">
                <a16:creationId xmlns:a16="http://schemas.microsoft.com/office/drawing/2014/main" id="{A47BF637-DD17-3184-716F-23AD0EEBE85B}"/>
              </a:ext>
            </a:extLst>
          </p:cNvPr>
          <p:cNvSpPr txBox="1"/>
          <p:nvPr/>
        </p:nvSpPr>
        <p:spPr>
          <a:xfrm>
            <a:off x="6323901" y="8053507"/>
            <a:ext cx="1496764" cy="1734231"/>
          </a:xfrm>
          <a:prstGeom prst="rect">
            <a:avLst/>
          </a:prstGeom>
        </p:spPr>
        <p:txBody>
          <a:bodyPr lIns="50800" tIns="50800" rIns="50800" bIns="50800" rtlCol="0" anchor="ctr"/>
          <a:lstStyle/>
          <a:p>
            <a:pPr algn="ctr">
              <a:lnSpc>
                <a:spcPts val="6719"/>
              </a:lnSpc>
            </a:pPr>
            <a:endParaRPr/>
          </a:p>
        </p:txBody>
      </p:sp>
      <p:grpSp>
        <p:nvGrpSpPr>
          <p:cNvPr id="14" name="Group 14">
            <a:extLst>
              <a:ext uri="{FF2B5EF4-FFF2-40B4-BE49-F238E27FC236}">
                <a16:creationId xmlns:a16="http://schemas.microsoft.com/office/drawing/2014/main" id="{6B6E54B4-7086-43A2-92AD-35C4D5CB2DCF}"/>
              </a:ext>
            </a:extLst>
          </p:cNvPr>
          <p:cNvGrpSpPr/>
          <p:nvPr/>
        </p:nvGrpSpPr>
        <p:grpSpPr>
          <a:xfrm>
            <a:off x="-1196575" y="955511"/>
            <a:ext cx="20479178" cy="9209961"/>
            <a:chOff x="0" y="0"/>
            <a:chExt cx="27305571" cy="12279948"/>
          </a:xfrm>
        </p:grpSpPr>
        <p:sp>
          <p:nvSpPr>
            <p:cNvPr id="15" name="Freeform 15">
              <a:extLst>
                <a:ext uri="{FF2B5EF4-FFF2-40B4-BE49-F238E27FC236}">
                  <a16:creationId xmlns:a16="http://schemas.microsoft.com/office/drawing/2014/main" id="{7311C26A-46A5-DA44-E27F-04053FDFC306}"/>
                </a:ext>
              </a:extLst>
            </p:cNvPr>
            <p:cNvSpPr/>
            <p:nvPr/>
          </p:nvSpPr>
          <p:spPr>
            <a:xfrm>
              <a:off x="5802978" y="2981"/>
              <a:ext cx="3053863" cy="3053863"/>
            </a:xfrm>
            <a:custGeom>
              <a:avLst/>
              <a:gdLst/>
              <a:ahLst/>
              <a:cxnLst/>
              <a:rect l="l" t="t" r="r" b="b"/>
              <a:pathLst>
                <a:path w="3053863" h="3053863">
                  <a:moveTo>
                    <a:pt x="0" y="0"/>
                  </a:moveTo>
                  <a:lnTo>
                    <a:pt x="3053862" y="0"/>
                  </a:lnTo>
                  <a:lnTo>
                    <a:pt x="3053862" y="3053862"/>
                  </a:lnTo>
                  <a:lnTo>
                    <a:pt x="0" y="30538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16" name="Freeform 16">
              <a:extLst>
                <a:ext uri="{FF2B5EF4-FFF2-40B4-BE49-F238E27FC236}">
                  <a16:creationId xmlns:a16="http://schemas.microsoft.com/office/drawing/2014/main" id="{B52A799C-73D3-9EC3-7164-3CA863F11EE7}"/>
                </a:ext>
              </a:extLst>
            </p:cNvPr>
            <p:cNvSpPr/>
            <p:nvPr/>
          </p:nvSpPr>
          <p:spPr>
            <a:xfrm flipH="1">
              <a:off x="2756185" y="2981"/>
              <a:ext cx="3053863" cy="3053863"/>
            </a:xfrm>
            <a:custGeom>
              <a:avLst/>
              <a:gdLst/>
              <a:ahLst/>
              <a:cxnLst/>
              <a:rect l="l" t="t" r="r" b="b"/>
              <a:pathLst>
                <a:path w="3053863" h="3053863">
                  <a:moveTo>
                    <a:pt x="3053862" y="0"/>
                  </a:moveTo>
                  <a:lnTo>
                    <a:pt x="0" y="0"/>
                  </a:lnTo>
                  <a:lnTo>
                    <a:pt x="0" y="3053862"/>
                  </a:lnTo>
                  <a:lnTo>
                    <a:pt x="3053862" y="3053862"/>
                  </a:lnTo>
                  <a:lnTo>
                    <a:pt x="3053862"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17" name="Freeform 17">
              <a:extLst>
                <a:ext uri="{FF2B5EF4-FFF2-40B4-BE49-F238E27FC236}">
                  <a16:creationId xmlns:a16="http://schemas.microsoft.com/office/drawing/2014/main" id="{E05379E2-8C5C-6F1B-0208-7B419EC73428}"/>
                </a:ext>
              </a:extLst>
            </p:cNvPr>
            <p:cNvSpPr/>
            <p:nvPr/>
          </p:nvSpPr>
          <p:spPr>
            <a:xfrm rot="-10800000">
              <a:off x="7985420" y="9226085"/>
              <a:ext cx="3053863" cy="3053863"/>
            </a:xfrm>
            <a:custGeom>
              <a:avLst/>
              <a:gdLst/>
              <a:ahLst/>
              <a:cxnLst/>
              <a:rect l="l" t="t" r="r" b="b"/>
              <a:pathLst>
                <a:path w="3053863" h="3053863">
                  <a:moveTo>
                    <a:pt x="0" y="0"/>
                  </a:moveTo>
                  <a:lnTo>
                    <a:pt x="3053862" y="0"/>
                  </a:lnTo>
                  <a:lnTo>
                    <a:pt x="3053862" y="3053863"/>
                  </a:lnTo>
                  <a:lnTo>
                    <a:pt x="0" y="30538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18" name="Freeform 18">
              <a:extLst>
                <a:ext uri="{FF2B5EF4-FFF2-40B4-BE49-F238E27FC236}">
                  <a16:creationId xmlns:a16="http://schemas.microsoft.com/office/drawing/2014/main" id="{21263450-8DB4-B97F-88D5-E152CB041CB6}"/>
                </a:ext>
              </a:extLst>
            </p:cNvPr>
            <p:cNvSpPr/>
            <p:nvPr/>
          </p:nvSpPr>
          <p:spPr>
            <a:xfrm rot="-10800000" flipH="1">
              <a:off x="11032213" y="9226085"/>
              <a:ext cx="3053863" cy="3053863"/>
            </a:xfrm>
            <a:custGeom>
              <a:avLst/>
              <a:gdLst/>
              <a:ahLst/>
              <a:cxnLst/>
              <a:rect l="l" t="t" r="r" b="b"/>
              <a:pathLst>
                <a:path w="3053863" h="3053863">
                  <a:moveTo>
                    <a:pt x="3053863" y="0"/>
                  </a:moveTo>
                  <a:lnTo>
                    <a:pt x="0" y="0"/>
                  </a:lnTo>
                  <a:lnTo>
                    <a:pt x="0" y="3053863"/>
                  </a:lnTo>
                  <a:lnTo>
                    <a:pt x="3053863" y="3053863"/>
                  </a:lnTo>
                  <a:lnTo>
                    <a:pt x="305386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19" name="Freeform 19">
              <a:extLst>
                <a:ext uri="{FF2B5EF4-FFF2-40B4-BE49-F238E27FC236}">
                  <a16:creationId xmlns:a16="http://schemas.microsoft.com/office/drawing/2014/main" id="{C7E783AC-E043-71D3-647F-E63E4D0B3EFF}"/>
                </a:ext>
              </a:extLst>
            </p:cNvPr>
            <p:cNvSpPr/>
            <p:nvPr/>
          </p:nvSpPr>
          <p:spPr>
            <a:xfrm rot="5400000">
              <a:off x="7267702" y="3768828"/>
              <a:ext cx="2310074" cy="868203"/>
            </a:xfrm>
            <a:custGeom>
              <a:avLst/>
              <a:gdLst/>
              <a:ahLst/>
              <a:cxnLst/>
              <a:rect l="l" t="t" r="r" b="b"/>
              <a:pathLst>
                <a:path w="2310074" h="868203">
                  <a:moveTo>
                    <a:pt x="0" y="0"/>
                  </a:moveTo>
                  <a:lnTo>
                    <a:pt x="2310074" y="0"/>
                  </a:lnTo>
                  <a:lnTo>
                    <a:pt x="2310074" y="868203"/>
                  </a:lnTo>
                  <a:lnTo>
                    <a:pt x="0" y="8682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20" name="Freeform 20">
              <a:extLst>
                <a:ext uri="{FF2B5EF4-FFF2-40B4-BE49-F238E27FC236}">
                  <a16:creationId xmlns:a16="http://schemas.microsoft.com/office/drawing/2014/main" id="{58B740E5-99C8-4E19-6ADF-8B423A1CDC8E}"/>
                </a:ext>
              </a:extLst>
            </p:cNvPr>
            <p:cNvSpPr/>
            <p:nvPr/>
          </p:nvSpPr>
          <p:spPr>
            <a:xfrm rot="5400000">
              <a:off x="7267702" y="6063997"/>
              <a:ext cx="2310074" cy="868203"/>
            </a:xfrm>
            <a:custGeom>
              <a:avLst/>
              <a:gdLst/>
              <a:ahLst/>
              <a:cxnLst/>
              <a:rect l="l" t="t" r="r" b="b"/>
              <a:pathLst>
                <a:path w="2310074" h="868203">
                  <a:moveTo>
                    <a:pt x="0" y="0"/>
                  </a:moveTo>
                  <a:lnTo>
                    <a:pt x="2310074" y="0"/>
                  </a:lnTo>
                  <a:lnTo>
                    <a:pt x="2310074" y="868203"/>
                  </a:lnTo>
                  <a:lnTo>
                    <a:pt x="0" y="8682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21" name="Freeform 21">
              <a:extLst>
                <a:ext uri="{FF2B5EF4-FFF2-40B4-BE49-F238E27FC236}">
                  <a16:creationId xmlns:a16="http://schemas.microsoft.com/office/drawing/2014/main" id="{E4DF8AE6-E058-7576-A269-3DF7E7CF91F8}"/>
                </a:ext>
              </a:extLst>
            </p:cNvPr>
            <p:cNvSpPr/>
            <p:nvPr/>
          </p:nvSpPr>
          <p:spPr>
            <a:xfrm rot="5400000">
              <a:off x="7267702" y="7660321"/>
              <a:ext cx="2310074" cy="868203"/>
            </a:xfrm>
            <a:custGeom>
              <a:avLst/>
              <a:gdLst/>
              <a:ahLst/>
              <a:cxnLst/>
              <a:rect l="l" t="t" r="r" b="b"/>
              <a:pathLst>
                <a:path w="2310074" h="868203">
                  <a:moveTo>
                    <a:pt x="0" y="0"/>
                  </a:moveTo>
                  <a:lnTo>
                    <a:pt x="2310074" y="0"/>
                  </a:lnTo>
                  <a:lnTo>
                    <a:pt x="2310074" y="868203"/>
                  </a:lnTo>
                  <a:lnTo>
                    <a:pt x="0" y="8682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22" name="Freeform 22">
              <a:extLst>
                <a:ext uri="{FF2B5EF4-FFF2-40B4-BE49-F238E27FC236}">
                  <a16:creationId xmlns:a16="http://schemas.microsoft.com/office/drawing/2014/main" id="{AEB82BAA-BB9D-C3FF-3E5B-F0C2DF3EE2B7}"/>
                </a:ext>
              </a:extLst>
            </p:cNvPr>
            <p:cNvSpPr/>
            <p:nvPr/>
          </p:nvSpPr>
          <p:spPr>
            <a:xfrm>
              <a:off x="16267320" y="0"/>
              <a:ext cx="3053863" cy="3053863"/>
            </a:xfrm>
            <a:custGeom>
              <a:avLst/>
              <a:gdLst/>
              <a:ahLst/>
              <a:cxnLst/>
              <a:rect l="l" t="t" r="r" b="b"/>
              <a:pathLst>
                <a:path w="3053863" h="3053863">
                  <a:moveTo>
                    <a:pt x="0" y="0"/>
                  </a:moveTo>
                  <a:lnTo>
                    <a:pt x="3053863" y="0"/>
                  </a:lnTo>
                  <a:lnTo>
                    <a:pt x="3053863" y="3053863"/>
                  </a:lnTo>
                  <a:lnTo>
                    <a:pt x="0" y="30538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23" name="Freeform 23">
              <a:extLst>
                <a:ext uri="{FF2B5EF4-FFF2-40B4-BE49-F238E27FC236}">
                  <a16:creationId xmlns:a16="http://schemas.microsoft.com/office/drawing/2014/main" id="{9A378E3F-F48D-7ED3-2999-8BEE81A9DC41}"/>
                </a:ext>
              </a:extLst>
            </p:cNvPr>
            <p:cNvSpPr/>
            <p:nvPr/>
          </p:nvSpPr>
          <p:spPr>
            <a:xfrm flipH="1">
              <a:off x="13220527" y="0"/>
              <a:ext cx="3053863" cy="3053863"/>
            </a:xfrm>
            <a:custGeom>
              <a:avLst/>
              <a:gdLst/>
              <a:ahLst/>
              <a:cxnLst/>
              <a:rect l="l" t="t" r="r" b="b"/>
              <a:pathLst>
                <a:path w="3053863" h="3053863">
                  <a:moveTo>
                    <a:pt x="3053862" y="0"/>
                  </a:moveTo>
                  <a:lnTo>
                    <a:pt x="0" y="0"/>
                  </a:lnTo>
                  <a:lnTo>
                    <a:pt x="0" y="3053863"/>
                  </a:lnTo>
                  <a:lnTo>
                    <a:pt x="3053862" y="3053863"/>
                  </a:lnTo>
                  <a:lnTo>
                    <a:pt x="3053862"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24" name="Freeform 24">
              <a:extLst>
                <a:ext uri="{FF2B5EF4-FFF2-40B4-BE49-F238E27FC236}">
                  <a16:creationId xmlns:a16="http://schemas.microsoft.com/office/drawing/2014/main" id="{10C7083E-DAE3-CB41-2428-2F68FB2A7494}"/>
                </a:ext>
              </a:extLst>
            </p:cNvPr>
            <p:cNvSpPr/>
            <p:nvPr/>
          </p:nvSpPr>
          <p:spPr>
            <a:xfrm rot="-10800000">
              <a:off x="18449762" y="9223104"/>
              <a:ext cx="3053863" cy="3053863"/>
            </a:xfrm>
            <a:custGeom>
              <a:avLst/>
              <a:gdLst/>
              <a:ahLst/>
              <a:cxnLst/>
              <a:rect l="l" t="t" r="r" b="b"/>
              <a:pathLst>
                <a:path w="3053863" h="3053863">
                  <a:moveTo>
                    <a:pt x="0" y="0"/>
                  </a:moveTo>
                  <a:lnTo>
                    <a:pt x="3053863" y="0"/>
                  </a:lnTo>
                  <a:lnTo>
                    <a:pt x="3053863" y="3053863"/>
                  </a:lnTo>
                  <a:lnTo>
                    <a:pt x="0" y="30538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25" name="Freeform 25">
              <a:extLst>
                <a:ext uri="{FF2B5EF4-FFF2-40B4-BE49-F238E27FC236}">
                  <a16:creationId xmlns:a16="http://schemas.microsoft.com/office/drawing/2014/main" id="{201B09B1-786F-02DC-4AF1-E31963BA7AE7}"/>
                </a:ext>
              </a:extLst>
            </p:cNvPr>
            <p:cNvSpPr/>
            <p:nvPr/>
          </p:nvSpPr>
          <p:spPr>
            <a:xfrm rot="-10800000" flipH="1">
              <a:off x="21496555" y="9223104"/>
              <a:ext cx="3053863" cy="3053863"/>
            </a:xfrm>
            <a:custGeom>
              <a:avLst/>
              <a:gdLst/>
              <a:ahLst/>
              <a:cxnLst/>
              <a:rect l="l" t="t" r="r" b="b"/>
              <a:pathLst>
                <a:path w="3053863" h="3053863">
                  <a:moveTo>
                    <a:pt x="3053863" y="0"/>
                  </a:moveTo>
                  <a:lnTo>
                    <a:pt x="0" y="0"/>
                  </a:lnTo>
                  <a:lnTo>
                    <a:pt x="0" y="3053863"/>
                  </a:lnTo>
                  <a:lnTo>
                    <a:pt x="3053863" y="3053863"/>
                  </a:lnTo>
                  <a:lnTo>
                    <a:pt x="305386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26" name="Freeform 26">
              <a:extLst>
                <a:ext uri="{FF2B5EF4-FFF2-40B4-BE49-F238E27FC236}">
                  <a16:creationId xmlns:a16="http://schemas.microsoft.com/office/drawing/2014/main" id="{347E98C3-8707-F1E9-6D47-E1E221D0C33B}"/>
                </a:ext>
              </a:extLst>
            </p:cNvPr>
            <p:cNvSpPr/>
            <p:nvPr/>
          </p:nvSpPr>
          <p:spPr>
            <a:xfrm rot="5400000">
              <a:off x="17732044" y="3765847"/>
              <a:ext cx="2310074" cy="868203"/>
            </a:xfrm>
            <a:custGeom>
              <a:avLst/>
              <a:gdLst/>
              <a:ahLst/>
              <a:cxnLst/>
              <a:rect l="l" t="t" r="r" b="b"/>
              <a:pathLst>
                <a:path w="2310074" h="868203">
                  <a:moveTo>
                    <a:pt x="0" y="0"/>
                  </a:moveTo>
                  <a:lnTo>
                    <a:pt x="2310074" y="0"/>
                  </a:lnTo>
                  <a:lnTo>
                    <a:pt x="2310074" y="868203"/>
                  </a:lnTo>
                  <a:lnTo>
                    <a:pt x="0" y="8682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27" name="Freeform 27">
              <a:extLst>
                <a:ext uri="{FF2B5EF4-FFF2-40B4-BE49-F238E27FC236}">
                  <a16:creationId xmlns:a16="http://schemas.microsoft.com/office/drawing/2014/main" id="{572DC41C-4883-8921-FE17-747F446E82B9}"/>
                </a:ext>
              </a:extLst>
            </p:cNvPr>
            <p:cNvSpPr/>
            <p:nvPr/>
          </p:nvSpPr>
          <p:spPr>
            <a:xfrm rot="5400000">
              <a:off x="17732044" y="6061016"/>
              <a:ext cx="2310074" cy="868203"/>
            </a:xfrm>
            <a:custGeom>
              <a:avLst/>
              <a:gdLst/>
              <a:ahLst/>
              <a:cxnLst/>
              <a:rect l="l" t="t" r="r" b="b"/>
              <a:pathLst>
                <a:path w="2310074" h="868203">
                  <a:moveTo>
                    <a:pt x="0" y="0"/>
                  </a:moveTo>
                  <a:lnTo>
                    <a:pt x="2310074" y="0"/>
                  </a:lnTo>
                  <a:lnTo>
                    <a:pt x="2310074" y="868203"/>
                  </a:lnTo>
                  <a:lnTo>
                    <a:pt x="0" y="8682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28" name="Freeform 28">
              <a:extLst>
                <a:ext uri="{FF2B5EF4-FFF2-40B4-BE49-F238E27FC236}">
                  <a16:creationId xmlns:a16="http://schemas.microsoft.com/office/drawing/2014/main" id="{08D23BED-687F-6614-56ED-7E58BB9C8F3A}"/>
                </a:ext>
              </a:extLst>
            </p:cNvPr>
            <p:cNvSpPr/>
            <p:nvPr/>
          </p:nvSpPr>
          <p:spPr>
            <a:xfrm rot="5400000">
              <a:off x="17732044" y="7657340"/>
              <a:ext cx="2310074" cy="868203"/>
            </a:xfrm>
            <a:custGeom>
              <a:avLst/>
              <a:gdLst/>
              <a:ahLst/>
              <a:cxnLst/>
              <a:rect l="l" t="t" r="r" b="b"/>
              <a:pathLst>
                <a:path w="2310074" h="868203">
                  <a:moveTo>
                    <a:pt x="0" y="0"/>
                  </a:moveTo>
                  <a:lnTo>
                    <a:pt x="2310074" y="0"/>
                  </a:lnTo>
                  <a:lnTo>
                    <a:pt x="2310074" y="868203"/>
                  </a:lnTo>
                  <a:lnTo>
                    <a:pt x="0" y="8682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29" name="Freeform 29">
              <a:extLst>
                <a:ext uri="{FF2B5EF4-FFF2-40B4-BE49-F238E27FC236}">
                  <a16:creationId xmlns:a16="http://schemas.microsoft.com/office/drawing/2014/main" id="{8D15D9D7-551B-92AF-CBDF-5FB6449F659D}"/>
                </a:ext>
              </a:extLst>
            </p:cNvPr>
            <p:cNvSpPr/>
            <p:nvPr/>
          </p:nvSpPr>
          <p:spPr>
            <a:xfrm rot="5400000">
              <a:off x="22961280" y="7657340"/>
              <a:ext cx="2310074" cy="868203"/>
            </a:xfrm>
            <a:custGeom>
              <a:avLst/>
              <a:gdLst/>
              <a:ahLst/>
              <a:cxnLst/>
              <a:rect l="l" t="t" r="r" b="b"/>
              <a:pathLst>
                <a:path w="2310074" h="868203">
                  <a:moveTo>
                    <a:pt x="0" y="0"/>
                  </a:moveTo>
                  <a:lnTo>
                    <a:pt x="2310074" y="0"/>
                  </a:lnTo>
                  <a:lnTo>
                    <a:pt x="2310074" y="868203"/>
                  </a:lnTo>
                  <a:lnTo>
                    <a:pt x="0" y="8682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30" name="Freeform 30">
              <a:extLst>
                <a:ext uri="{FF2B5EF4-FFF2-40B4-BE49-F238E27FC236}">
                  <a16:creationId xmlns:a16="http://schemas.microsoft.com/office/drawing/2014/main" id="{340A73BD-810D-EFC9-65E3-8C5F40C30E3E}"/>
                </a:ext>
              </a:extLst>
            </p:cNvPr>
            <p:cNvSpPr/>
            <p:nvPr/>
          </p:nvSpPr>
          <p:spPr>
            <a:xfrm rot="-5400000">
              <a:off x="2034217" y="3760737"/>
              <a:ext cx="2310074" cy="868203"/>
            </a:xfrm>
            <a:custGeom>
              <a:avLst/>
              <a:gdLst/>
              <a:ahLst/>
              <a:cxnLst/>
              <a:rect l="l" t="t" r="r" b="b"/>
              <a:pathLst>
                <a:path w="2310074" h="868203">
                  <a:moveTo>
                    <a:pt x="0" y="0"/>
                  </a:moveTo>
                  <a:lnTo>
                    <a:pt x="2310074" y="0"/>
                  </a:lnTo>
                  <a:lnTo>
                    <a:pt x="2310074" y="868203"/>
                  </a:lnTo>
                  <a:lnTo>
                    <a:pt x="0" y="8682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31" name="Freeform 31">
              <a:extLst>
                <a:ext uri="{FF2B5EF4-FFF2-40B4-BE49-F238E27FC236}">
                  <a16:creationId xmlns:a16="http://schemas.microsoft.com/office/drawing/2014/main" id="{02155CD4-81E7-4992-91CD-4C0224554CCE}"/>
                </a:ext>
              </a:extLst>
            </p:cNvPr>
            <p:cNvSpPr/>
            <p:nvPr/>
          </p:nvSpPr>
          <p:spPr>
            <a:xfrm rot="5400000">
              <a:off x="12502899" y="3765847"/>
              <a:ext cx="2310074" cy="868203"/>
            </a:xfrm>
            <a:custGeom>
              <a:avLst/>
              <a:gdLst/>
              <a:ahLst/>
              <a:cxnLst/>
              <a:rect l="l" t="t" r="r" b="b"/>
              <a:pathLst>
                <a:path w="2310074" h="868203">
                  <a:moveTo>
                    <a:pt x="0" y="0"/>
                  </a:moveTo>
                  <a:lnTo>
                    <a:pt x="2310074" y="0"/>
                  </a:lnTo>
                  <a:lnTo>
                    <a:pt x="2310074" y="868203"/>
                  </a:lnTo>
                  <a:lnTo>
                    <a:pt x="0" y="8682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32" name="Freeform 32">
              <a:extLst>
                <a:ext uri="{FF2B5EF4-FFF2-40B4-BE49-F238E27FC236}">
                  <a16:creationId xmlns:a16="http://schemas.microsoft.com/office/drawing/2014/main" id="{634BD8DB-1D10-CFC1-26EB-9760457EFF5C}"/>
                </a:ext>
              </a:extLst>
            </p:cNvPr>
            <p:cNvSpPr/>
            <p:nvPr/>
          </p:nvSpPr>
          <p:spPr>
            <a:xfrm rot="5400000">
              <a:off x="12502899" y="6061016"/>
              <a:ext cx="2310074" cy="868203"/>
            </a:xfrm>
            <a:custGeom>
              <a:avLst/>
              <a:gdLst/>
              <a:ahLst/>
              <a:cxnLst/>
              <a:rect l="l" t="t" r="r" b="b"/>
              <a:pathLst>
                <a:path w="2310074" h="868203">
                  <a:moveTo>
                    <a:pt x="0" y="0"/>
                  </a:moveTo>
                  <a:lnTo>
                    <a:pt x="2310074" y="0"/>
                  </a:lnTo>
                  <a:lnTo>
                    <a:pt x="2310074" y="868203"/>
                  </a:lnTo>
                  <a:lnTo>
                    <a:pt x="0" y="8682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33" name="Freeform 33">
              <a:extLst>
                <a:ext uri="{FF2B5EF4-FFF2-40B4-BE49-F238E27FC236}">
                  <a16:creationId xmlns:a16="http://schemas.microsoft.com/office/drawing/2014/main" id="{7A7D6BC0-0BB2-7D1F-A19B-E3E819BA49F5}"/>
                </a:ext>
              </a:extLst>
            </p:cNvPr>
            <p:cNvSpPr/>
            <p:nvPr/>
          </p:nvSpPr>
          <p:spPr>
            <a:xfrm rot="5400000">
              <a:off x="12502899" y="7657340"/>
              <a:ext cx="2310074" cy="868203"/>
            </a:xfrm>
            <a:custGeom>
              <a:avLst/>
              <a:gdLst/>
              <a:ahLst/>
              <a:cxnLst/>
              <a:rect l="l" t="t" r="r" b="b"/>
              <a:pathLst>
                <a:path w="2310074" h="868203">
                  <a:moveTo>
                    <a:pt x="0" y="0"/>
                  </a:moveTo>
                  <a:lnTo>
                    <a:pt x="2310074" y="0"/>
                  </a:lnTo>
                  <a:lnTo>
                    <a:pt x="2310074" y="868203"/>
                  </a:lnTo>
                  <a:lnTo>
                    <a:pt x="0" y="8682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34" name="Freeform 34">
              <a:extLst>
                <a:ext uri="{FF2B5EF4-FFF2-40B4-BE49-F238E27FC236}">
                  <a16:creationId xmlns:a16="http://schemas.microsoft.com/office/drawing/2014/main" id="{B8598D82-5761-339D-676C-8FA6D30FA721}"/>
                </a:ext>
              </a:extLst>
            </p:cNvPr>
            <p:cNvSpPr/>
            <p:nvPr/>
          </p:nvSpPr>
          <p:spPr>
            <a:xfrm flipH="1">
              <a:off x="23685058" y="5647371"/>
              <a:ext cx="3620513" cy="1303385"/>
            </a:xfrm>
            <a:custGeom>
              <a:avLst/>
              <a:gdLst/>
              <a:ahLst/>
              <a:cxnLst/>
              <a:rect l="l" t="t" r="r" b="b"/>
              <a:pathLst>
                <a:path w="3620513" h="1303385">
                  <a:moveTo>
                    <a:pt x="3620513" y="0"/>
                  </a:moveTo>
                  <a:lnTo>
                    <a:pt x="0" y="0"/>
                  </a:lnTo>
                  <a:lnTo>
                    <a:pt x="0" y="1303385"/>
                  </a:lnTo>
                  <a:lnTo>
                    <a:pt x="3620513" y="1303385"/>
                  </a:lnTo>
                  <a:lnTo>
                    <a:pt x="3620513"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it-IT"/>
            </a:p>
          </p:txBody>
        </p:sp>
        <p:sp>
          <p:nvSpPr>
            <p:cNvPr id="35" name="Freeform 35">
              <a:extLst>
                <a:ext uri="{FF2B5EF4-FFF2-40B4-BE49-F238E27FC236}">
                  <a16:creationId xmlns:a16="http://schemas.microsoft.com/office/drawing/2014/main" id="{4699C1E6-D27C-D2E3-C955-992500C52FC7}"/>
                </a:ext>
              </a:extLst>
            </p:cNvPr>
            <p:cNvSpPr/>
            <p:nvPr/>
          </p:nvSpPr>
          <p:spPr>
            <a:xfrm rot="-10800000" flipH="1">
              <a:off x="0" y="5335524"/>
              <a:ext cx="3620513" cy="1303385"/>
            </a:xfrm>
            <a:custGeom>
              <a:avLst/>
              <a:gdLst/>
              <a:ahLst/>
              <a:cxnLst/>
              <a:rect l="l" t="t" r="r" b="b"/>
              <a:pathLst>
                <a:path w="3620513" h="1303385">
                  <a:moveTo>
                    <a:pt x="3620513" y="0"/>
                  </a:moveTo>
                  <a:lnTo>
                    <a:pt x="0" y="0"/>
                  </a:lnTo>
                  <a:lnTo>
                    <a:pt x="0" y="1303385"/>
                  </a:lnTo>
                  <a:lnTo>
                    <a:pt x="3620513" y="1303385"/>
                  </a:lnTo>
                  <a:lnTo>
                    <a:pt x="3620513"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it-IT"/>
            </a:p>
          </p:txBody>
        </p:sp>
      </p:grpSp>
      <p:sp>
        <p:nvSpPr>
          <p:cNvPr id="36" name="Freeform 36">
            <a:extLst>
              <a:ext uri="{FF2B5EF4-FFF2-40B4-BE49-F238E27FC236}">
                <a16:creationId xmlns:a16="http://schemas.microsoft.com/office/drawing/2014/main" id="{A2C82A18-8E72-5714-8C0D-3C402DE01F03}"/>
              </a:ext>
            </a:extLst>
          </p:cNvPr>
          <p:cNvSpPr/>
          <p:nvPr/>
        </p:nvSpPr>
        <p:spPr>
          <a:xfrm>
            <a:off x="139470" y="3598308"/>
            <a:ext cx="468438" cy="1324207"/>
          </a:xfrm>
          <a:custGeom>
            <a:avLst/>
            <a:gdLst/>
            <a:ahLst/>
            <a:cxnLst/>
            <a:rect l="l" t="t" r="r" b="b"/>
            <a:pathLst>
              <a:path w="468438" h="1324207">
                <a:moveTo>
                  <a:pt x="0" y="0"/>
                </a:moveTo>
                <a:lnTo>
                  <a:pt x="468438" y="0"/>
                </a:lnTo>
                <a:lnTo>
                  <a:pt x="468438" y="1324207"/>
                </a:lnTo>
                <a:lnTo>
                  <a:pt x="0" y="132420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it-IT"/>
          </a:p>
        </p:txBody>
      </p:sp>
      <p:sp>
        <p:nvSpPr>
          <p:cNvPr id="37" name="TextBox 37">
            <a:extLst>
              <a:ext uri="{FF2B5EF4-FFF2-40B4-BE49-F238E27FC236}">
                <a16:creationId xmlns:a16="http://schemas.microsoft.com/office/drawing/2014/main" id="{71556005-3BE8-167E-E750-AE3E7824177B}"/>
              </a:ext>
            </a:extLst>
          </p:cNvPr>
          <p:cNvSpPr txBox="1"/>
          <p:nvPr/>
        </p:nvSpPr>
        <p:spPr>
          <a:xfrm>
            <a:off x="14476285" y="8289895"/>
            <a:ext cx="909717" cy="357697"/>
          </a:xfrm>
          <a:prstGeom prst="rect">
            <a:avLst/>
          </a:prstGeom>
        </p:spPr>
        <p:txBody>
          <a:bodyPr lIns="0" tIns="0" rIns="0" bIns="0" rtlCol="0" anchor="t">
            <a:spAutoFit/>
          </a:bodyPr>
          <a:lstStyle/>
          <a:p>
            <a:pPr algn="ctr">
              <a:lnSpc>
                <a:spcPts val="2820"/>
              </a:lnSpc>
            </a:pPr>
            <a:r>
              <a:rPr lang="en-US" sz="2014" b="1">
                <a:solidFill>
                  <a:srgbClr val="FFFFFF"/>
                </a:solidFill>
                <a:latin typeface="Roboto Bold"/>
                <a:ea typeface="Roboto Bold"/>
                <a:cs typeface="Roboto Bold"/>
                <a:sym typeface="Roboto Bold"/>
              </a:rPr>
              <a:t>PHASE</a:t>
            </a:r>
          </a:p>
        </p:txBody>
      </p:sp>
      <p:sp>
        <p:nvSpPr>
          <p:cNvPr id="38" name="TextBox 38">
            <a:extLst>
              <a:ext uri="{FF2B5EF4-FFF2-40B4-BE49-F238E27FC236}">
                <a16:creationId xmlns:a16="http://schemas.microsoft.com/office/drawing/2014/main" id="{CDD9C293-64BC-9EF5-58E7-9BD5CD6CCA8C}"/>
              </a:ext>
            </a:extLst>
          </p:cNvPr>
          <p:cNvSpPr txBox="1"/>
          <p:nvPr/>
        </p:nvSpPr>
        <p:spPr>
          <a:xfrm>
            <a:off x="13395503" y="5612675"/>
            <a:ext cx="3050075" cy="2326180"/>
          </a:xfrm>
          <a:prstGeom prst="rect">
            <a:avLst/>
          </a:prstGeom>
        </p:spPr>
        <p:txBody>
          <a:bodyPr lIns="0" tIns="0" rIns="0" bIns="0" rtlCol="0" anchor="t">
            <a:spAutoFit/>
          </a:bodyPr>
          <a:lstStyle/>
          <a:p>
            <a:pPr algn="just">
              <a:lnSpc>
                <a:spcPts val="2616"/>
              </a:lnSpc>
            </a:pPr>
            <a:r>
              <a:rPr lang="en-US" sz="1868" b="1" dirty="0">
                <a:solidFill>
                  <a:srgbClr val="000000"/>
                </a:solidFill>
                <a:latin typeface="Roboto Bold"/>
                <a:ea typeface="Roboto Bold"/>
                <a:cs typeface="Roboto Bold"/>
                <a:sym typeface="Roboto Bold"/>
              </a:rPr>
              <a:t>Finally, we combined these results with insights from the introduction and analysis phase to select the </a:t>
            </a:r>
            <a:r>
              <a:rPr lang="en-US" sz="1868" b="1" dirty="0">
                <a:solidFill>
                  <a:srgbClr val="FF0000"/>
                </a:solidFill>
                <a:latin typeface="Roboto Bold"/>
                <a:ea typeface="Roboto Bold"/>
                <a:cs typeface="Roboto Bold"/>
                <a:sym typeface="Roboto Bold"/>
              </a:rPr>
              <a:t>top questions </a:t>
            </a:r>
            <a:r>
              <a:rPr lang="en-US" sz="1868" b="1" dirty="0">
                <a:solidFill>
                  <a:srgbClr val="000000"/>
                </a:solidFill>
                <a:latin typeface="Roboto Bold"/>
                <a:ea typeface="Roboto Bold"/>
                <a:cs typeface="Roboto Bold"/>
                <a:sym typeface="Roboto Bold"/>
              </a:rPr>
              <a:t>we believe can help our company’s </a:t>
            </a:r>
            <a:r>
              <a:rPr lang="en-US" sz="1868" b="1" dirty="0">
                <a:solidFill>
                  <a:srgbClr val="FF0000"/>
                </a:solidFill>
                <a:latin typeface="Roboto Bold"/>
                <a:ea typeface="Roboto Bold"/>
                <a:cs typeface="Roboto Bold"/>
                <a:sym typeface="Roboto Bold"/>
              </a:rPr>
              <a:t>growth</a:t>
            </a:r>
            <a:r>
              <a:rPr lang="en-US" sz="1868" b="1" dirty="0">
                <a:solidFill>
                  <a:srgbClr val="000000"/>
                </a:solidFill>
                <a:latin typeface="Roboto Bold"/>
                <a:ea typeface="Roboto Bold"/>
                <a:cs typeface="Roboto Bold"/>
                <a:sym typeface="Roboto Bold"/>
              </a:rPr>
              <a:t> in this market.</a:t>
            </a:r>
          </a:p>
        </p:txBody>
      </p:sp>
      <p:sp>
        <p:nvSpPr>
          <p:cNvPr id="39" name="TextBox 39">
            <a:extLst>
              <a:ext uri="{FF2B5EF4-FFF2-40B4-BE49-F238E27FC236}">
                <a16:creationId xmlns:a16="http://schemas.microsoft.com/office/drawing/2014/main" id="{FF9F0E21-1AE6-0B60-6907-8821C2098FE9}"/>
              </a:ext>
            </a:extLst>
          </p:cNvPr>
          <p:cNvSpPr txBox="1"/>
          <p:nvPr/>
        </p:nvSpPr>
        <p:spPr>
          <a:xfrm>
            <a:off x="2706102" y="2394640"/>
            <a:ext cx="909717" cy="357697"/>
          </a:xfrm>
          <a:prstGeom prst="rect">
            <a:avLst/>
          </a:prstGeom>
        </p:spPr>
        <p:txBody>
          <a:bodyPr lIns="0" tIns="0" rIns="0" bIns="0" rtlCol="0" anchor="t">
            <a:spAutoFit/>
          </a:bodyPr>
          <a:lstStyle/>
          <a:p>
            <a:pPr algn="ctr">
              <a:lnSpc>
                <a:spcPts val="2820"/>
              </a:lnSpc>
            </a:pPr>
            <a:r>
              <a:rPr lang="en-US" sz="2014" b="1" dirty="0">
                <a:solidFill>
                  <a:srgbClr val="FFFFFF"/>
                </a:solidFill>
                <a:latin typeface="Roboto Bold"/>
                <a:ea typeface="Roboto Bold"/>
                <a:cs typeface="Roboto Bold"/>
                <a:sym typeface="Roboto Bold"/>
              </a:rPr>
              <a:t>PHASE</a:t>
            </a:r>
          </a:p>
        </p:txBody>
      </p:sp>
      <p:sp>
        <p:nvSpPr>
          <p:cNvPr id="40" name="TextBox 40">
            <a:extLst>
              <a:ext uri="{FF2B5EF4-FFF2-40B4-BE49-F238E27FC236}">
                <a16:creationId xmlns:a16="http://schemas.microsoft.com/office/drawing/2014/main" id="{4C340569-E7FB-4559-D75C-B602BC988509}"/>
              </a:ext>
            </a:extLst>
          </p:cNvPr>
          <p:cNvSpPr txBox="1"/>
          <p:nvPr/>
        </p:nvSpPr>
        <p:spPr>
          <a:xfrm>
            <a:off x="10549057" y="2394640"/>
            <a:ext cx="909717" cy="357697"/>
          </a:xfrm>
          <a:prstGeom prst="rect">
            <a:avLst/>
          </a:prstGeom>
        </p:spPr>
        <p:txBody>
          <a:bodyPr lIns="0" tIns="0" rIns="0" bIns="0" rtlCol="0" anchor="t">
            <a:spAutoFit/>
          </a:bodyPr>
          <a:lstStyle/>
          <a:p>
            <a:pPr algn="ctr">
              <a:lnSpc>
                <a:spcPts val="2820"/>
              </a:lnSpc>
            </a:pPr>
            <a:r>
              <a:rPr lang="en-US" sz="2014" b="1">
                <a:solidFill>
                  <a:srgbClr val="FFFFFF"/>
                </a:solidFill>
                <a:latin typeface="Roboto Bold"/>
                <a:ea typeface="Roboto Bold"/>
                <a:cs typeface="Roboto Bold"/>
                <a:sym typeface="Roboto Bold"/>
              </a:rPr>
              <a:t>PHASE</a:t>
            </a:r>
          </a:p>
        </p:txBody>
      </p:sp>
      <p:sp>
        <p:nvSpPr>
          <p:cNvPr id="41" name="TextBox 41">
            <a:extLst>
              <a:ext uri="{FF2B5EF4-FFF2-40B4-BE49-F238E27FC236}">
                <a16:creationId xmlns:a16="http://schemas.microsoft.com/office/drawing/2014/main" id="{40008FBE-8000-3E0D-4ADC-F1FD9E25405B}"/>
              </a:ext>
            </a:extLst>
          </p:cNvPr>
          <p:cNvSpPr txBox="1"/>
          <p:nvPr/>
        </p:nvSpPr>
        <p:spPr>
          <a:xfrm>
            <a:off x="6628029" y="8289895"/>
            <a:ext cx="909717" cy="357697"/>
          </a:xfrm>
          <a:prstGeom prst="rect">
            <a:avLst/>
          </a:prstGeom>
        </p:spPr>
        <p:txBody>
          <a:bodyPr lIns="0" tIns="0" rIns="0" bIns="0" rtlCol="0" anchor="t">
            <a:spAutoFit/>
          </a:bodyPr>
          <a:lstStyle/>
          <a:p>
            <a:pPr algn="ctr">
              <a:lnSpc>
                <a:spcPts val="2820"/>
              </a:lnSpc>
            </a:pPr>
            <a:r>
              <a:rPr lang="en-US" sz="2014" b="1" dirty="0">
                <a:solidFill>
                  <a:srgbClr val="FFFFFF"/>
                </a:solidFill>
                <a:latin typeface="Roboto Bold"/>
                <a:ea typeface="Roboto Bold"/>
                <a:cs typeface="Roboto Bold"/>
                <a:sym typeface="Roboto Bold"/>
              </a:rPr>
              <a:t>PHASE</a:t>
            </a:r>
          </a:p>
        </p:txBody>
      </p:sp>
      <p:sp>
        <p:nvSpPr>
          <p:cNvPr id="42" name="TextBox 42">
            <a:extLst>
              <a:ext uri="{FF2B5EF4-FFF2-40B4-BE49-F238E27FC236}">
                <a16:creationId xmlns:a16="http://schemas.microsoft.com/office/drawing/2014/main" id="{D7011B06-4DEE-4AC7-5FCA-AEAACD8DD8A1}"/>
              </a:ext>
            </a:extLst>
          </p:cNvPr>
          <p:cNvSpPr txBox="1"/>
          <p:nvPr/>
        </p:nvSpPr>
        <p:spPr>
          <a:xfrm>
            <a:off x="1615142" y="3310992"/>
            <a:ext cx="3081034" cy="2333298"/>
          </a:xfrm>
          <a:prstGeom prst="rect">
            <a:avLst/>
          </a:prstGeom>
        </p:spPr>
        <p:txBody>
          <a:bodyPr lIns="0" tIns="0" rIns="0" bIns="0" rtlCol="0" anchor="t">
            <a:spAutoFit/>
          </a:bodyPr>
          <a:lstStyle/>
          <a:p>
            <a:pPr algn="just">
              <a:lnSpc>
                <a:spcPts val="2643"/>
              </a:lnSpc>
            </a:pPr>
            <a:r>
              <a:rPr lang="en-US" sz="1887" b="1" dirty="0">
                <a:solidFill>
                  <a:srgbClr val="000000"/>
                </a:solidFill>
                <a:latin typeface="Roboto Bold"/>
                <a:ea typeface="Roboto Bold"/>
                <a:cs typeface="Roboto Bold"/>
                <a:sym typeface="Roboto Bold"/>
              </a:rPr>
              <a:t>Based on the </a:t>
            </a:r>
            <a:r>
              <a:rPr lang="en-US" sz="1887" b="1" dirty="0">
                <a:solidFill>
                  <a:srgbClr val="FF0000"/>
                </a:solidFill>
                <a:latin typeface="Roboto Bold"/>
                <a:ea typeface="Roboto Bold"/>
                <a:cs typeface="Roboto Bold"/>
                <a:sym typeface="Roboto Bold"/>
              </a:rPr>
              <a:t>Five Forces and VUCA</a:t>
            </a:r>
            <a:r>
              <a:rPr lang="en-US" sz="1887" b="1" dirty="0">
                <a:solidFill>
                  <a:srgbClr val="000000"/>
                </a:solidFill>
                <a:latin typeface="Roboto Bold"/>
                <a:ea typeface="Roboto Bold"/>
                <a:cs typeface="Roboto Bold"/>
                <a:sym typeface="Roboto Bold"/>
              </a:rPr>
              <a:t> </a:t>
            </a:r>
            <a:r>
              <a:rPr lang="en-US" sz="1887" b="1" dirty="0">
                <a:solidFill>
                  <a:srgbClr val="FF0000"/>
                </a:solidFill>
                <a:latin typeface="Roboto Bold"/>
                <a:ea typeface="Roboto Bold"/>
                <a:cs typeface="Roboto Bold"/>
                <a:sym typeface="Roboto Bold"/>
              </a:rPr>
              <a:t>analysis</a:t>
            </a:r>
            <a:r>
              <a:rPr lang="en-US" sz="1887" b="1" dirty="0">
                <a:solidFill>
                  <a:srgbClr val="000000"/>
                </a:solidFill>
                <a:latin typeface="Roboto Bold"/>
                <a:ea typeface="Roboto Bold"/>
                <a:cs typeface="Roboto Bold"/>
                <a:sym typeface="Roboto Bold"/>
              </a:rPr>
              <a:t>, we trained ChatGPT with this knowledge and asked it to generate 15–20 key intelligence topics relevant to our market.</a:t>
            </a:r>
          </a:p>
        </p:txBody>
      </p:sp>
      <p:sp>
        <p:nvSpPr>
          <p:cNvPr id="43" name="TextBox 43">
            <a:extLst>
              <a:ext uri="{FF2B5EF4-FFF2-40B4-BE49-F238E27FC236}">
                <a16:creationId xmlns:a16="http://schemas.microsoft.com/office/drawing/2014/main" id="{F4B997DF-E635-0BC7-33B2-3421B2EDCE7C}"/>
              </a:ext>
            </a:extLst>
          </p:cNvPr>
          <p:cNvSpPr txBox="1"/>
          <p:nvPr/>
        </p:nvSpPr>
        <p:spPr>
          <a:xfrm>
            <a:off x="9469212" y="3288461"/>
            <a:ext cx="3113011" cy="2052100"/>
          </a:xfrm>
          <a:prstGeom prst="rect">
            <a:avLst/>
          </a:prstGeom>
        </p:spPr>
        <p:txBody>
          <a:bodyPr lIns="0" tIns="0" rIns="0" bIns="0" rtlCol="0" anchor="t">
            <a:spAutoFit/>
          </a:bodyPr>
          <a:lstStyle/>
          <a:p>
            <a:pPr algn="just">
              <a:lnSpc>
                <a:spcPts val="2670"/>
              </a:lnSpc>
            </a:pPr>
            <a:r>
              <a:rPr lang="en-US" sz="1907" b="1" dirty="0">
                <a:solidFill>
                  <a:srgbClr val="000000"/>
                </a:solidFill>
                <a:latin typeface="Roboto Bold"/>
                <a:ea typeface="Roboto Bold"/>
                <a:cs typeface="Roboto Bold"/>
                <a:sym typeface="Roboto Bold"/>
              </a:rPr>
              <a:t>We created a rule set based on key criteria - like </a:t>
            </a:r>
            <a:r>
              <a:rPr lang="en-US" sz="1907" b="1" dirty="0">
                <a:solidFill>
                  <a:srgbClr val="FF0000"/>
                </a:solidFill>
                <a:latin typeface="Roboto Bold"/>
                <a:ea typeface="Roboto Bold"/>
                <a:cs typeface="Roboto Bold"/>
                <a:sym typeface="Roboto Bold"/>
              </a:rPr>
              <a:t>clarity, feasibility, relevance, and impact</a:t>
            </a:r>
            <a:r>
              <a:rPr lang="en-US" sz="1907" b="1" dirty="0">
                <a:solidFill>
                  <a:srgbClr val="000000"/>
                </a:solidFill>
                <a:latin typeface="Roboto Bold"/>
                <a:ea typeface="Roboto Bold"/>
                <a:cs typeface="Roboto Bold"/>
                <a:sym typeface="Roboto Bold"/>
              </a:rPr>
              <a:t> - to guide ChatGPT in generating the top 20 most suitable questions.</a:t>
            </a:r>
          </a:p>
        </p:txBody>
      </p:sp>
      <p:sp>
        <p:nvSpPr>
          <p:cNvPr id="44" name="TextBox 44">
            <a:extLst>
              <a:ext uri="{FF2B5EF4-FFF2-40B4-BE49-F238E27FC236}">
                <a16:creationId xmlns:a16="http://schemas.microsoft.com/office/drawing/2014/main" id="{C09F5E60-1D97-AECE-8E70-625EA3305666}"/>
              </a:ext>
            </a:extLst>
          </p:cNvPr>
          <p:cNvSpPr txBox="1"/>
          <p:nvPr/>
        </p:nvSpPr>
        <p:spPr>
          <a:xfrm>
            <a:off x="5544287" y="6508088"/>
            <a:ext cx="3077200" cy="977383"/>
          </a:xfrm>
          <a:prstGeom prst="rect">
            <a:avLst/>
          </a:prstGeom>
        </p:spPr>
        <p:txBody>
          <a:bodyPr lIns="0" tIns="0" rIns="0" bIns="0" rtlCol="0" anchor="t">
            <a:spAutoFit/>
          </a:bodyPr>
          <a:lstStyle/>
          <a:p>
            <a:pPr algn="just">
              <a:lnSpc>
                <a:spcPts val="2639"/>
              </a:lnSpc>
            </a:pPr>
            <a:r>
              <a:rPr lang="en-US" sz="1885" b="1" dirty="0">
                <a:solidFill>
                  <a:srgbClr val="000000"/>
                </a:solidFill>
                <a:latin typeface="Roboto Bold"/>
                <a:ea typeface="Roboto Bold"/>
                <a:cs typeface="Roboto Bold"/>
                <a:sym typeface="Roboto Bold"/>
              </a:rPr>
              <a:t>We asked ChatGPT to generate </a:t>
            </a:r>
            <a:r>
              <a:rPr lang="en-US" sz="1885" b="1" dirty="0">
                <a:solidFill>
                  <a:srgbClr val="FF0000"/>
                </a:solidFill>
                <a:latin typeface="Roboto Bold"/>
                <a:ea typeface="Roboto Bold"/>
                <a:cs typeface="Roboto Bold"/>
                <a:sym typeface="Roboto Bold"/>
              </a:rPr>
              <a:t>8 - 10 questions </a:t>
            </a:r>
            <a:r>
              <a:rPr lang="en-US" sz="1885" b="1" dirty="0">
                <a:solidFill>
                  <a:srgbClr val="000000"/>
                </a:solidFill>
                <a:latin typeface="Roboto Bold"/>
                <a:ea typeface="Roboto Bold"/>
                <a:cs typeface="Roboto Bold"/>
                <a:sym typeface="Roboto Bold"/>
              </a:rPr>
              <a:t>for each topics</a:t>
            </a:r>
          </a:p>
        </p:txBody>
      </p:sp>
      <p:sp>
        <p:nvSpPr>
          <p:cNvPr id="45" name="TextBox 45">
            <a:extLst>
              <a:ext uri="{FF2B5EF4-FFF2-40B4-BE49-F238E27FC236}">
                <a16:creationId xmlns:a16="http://schemas.microsoft.com/office/drawing/2014/main" id="{1D0488F4-4869-EDDC-1908-853CC10BC53C}"/>
              </a:ext>
            </a:extLst>
          </p:cNvPr>
          <p:cNvSpPr txBox="1"/>
          <p:nvPr/>
        </p:nvSpPr>
        <p:spPr>
          <a:xfrm>
            <a:off x="2973809" y="214503"/>
            <a:ext cx="12244736" cy="614172"/>
          </a:xfrm>
          <a:prstGeom prst="rect">
            <a:avLst/>
          </a:prstGeom>
        </p:spPr>
        <p:txBody>
          <a:bodyPr lIns="0" tIns="0" rIns="0" bIns="0" rtlCol="0" anchor="t">
            <a:spAutoFit/>
          </a:bodyPr>
          <a:lstStyle/>
          <a:p>
            <a:pPr algn="ctr">
              <a:lnSpc>
                <a:spcPts val="4704"/>
              </a:lnSpc>
            </a:pPr>
            <a:r>
              <a:rPr lang="en-US" sz="4200" b="1">
                <a:solidFill>
                  <a:srgbClr val="000000"/>
                </a:solidFill>
                <a:latin typeface="Roboto Bold"/>
                <a:ea typeface="Roboto Bold"/>
                <a:cs typeface="Roboto Bold"/>
                <a:sym typeface="Roboto Bold"/>
              </a:rPr>
              <a:t>ROADMAP TO KEY INTELLIGENCE QUESTIONS </a:t>
            </a:r>
          </a:p>
        </p:txBody>
      </p:sp>
      <p:sp>
        <p:nvSpPr>
          <p:cNvPr id="46" name="TextBox 46">
            <a:extLst>
              <a:ext uri="{FF2B5EF4-FFF2-40B4-BE49-F238E27FC236}">
                <a16:creationId xmlns:a16="http://schemas.microsoft.com/office/drawing/2014/main" id="{FE80CB2A-0953-5EC6-E8DF-30D6409F775A}"/>
              </a:ext>
            </a:extLst>
          </p:cNvPr>
          <p:cNvSpPr txBox="1"/>
          <p:nvPr/>
        </p:nvSpPr>
        <p:spPr>
          <a:xfrm>
            <a:off x="6762930" y="8533348"/>
            <a:ext cx="618707" cy="926540"/>
          </a:xfrm>
          <a:prstGeom prst="rect">
            <a:avLst/>
          </a:prstGeom>
        </p:spPr>
        <p:txBody>
          <a:bodyPr lIns="0" tIns="0" rIns="0" bIns="0" rtlCol="0" anchor="t">
            <a:spAutoFit/>
          </a:bodyPr>
          <a:lstStyle/>
          <a:p>
            <a:pPr algn="ctr">
              <a:lnSpc>
                <a:spcPts val="7520"/>
              </a:lnSpc>
            </a:pPr>
            <a:r>
              <a:rPr lang="en-US" sz="5371" b="1" dirty="0">
                <a:solidFill>
                  <a:srgbClr val="FFFFFF"/>
                </a:solidFill>
                <a:latin typeface="Roboto Bold"/>
                <a:ea typeface="Roboto Bold"/>
                <a:cs typeface="Roboto Bold"/>
                <a:sym typeface="Roboto Bold"/>
              </a:rPr>
              <a:t>2</a:t>
            </a:r>
          </a:p>
        </p:txBody>
      </p:sp>
      <p:sp>
        <p:nvSpPr>
          <p:cNvPr id="47" name="TextBox 47">
            <a:extLst>
              <a:ext uri="{FF2B5EF4-FFF2-40B4-BE49-F238E27FC236}">
                <a16:creationId xmlns:a16="http://schemas.microsoft.com/office/drawing/2014/main" id="{777B6CE3-761E-6C16-C7B8-88D2B570F6FF}"/>
              </a:ext>
            </a:extLst>
          </p:cNvPr>
          <p:cNvSpPr txBox="1"/>
          <p:nvPr/>
        </p:nvSpPr>
        <p:spPr>
          <a:xfrm>
            <a:off x="14622936" y="8533348"/>
            <a:ext cx="618707" cy="926540"/>
          </a:xfrm>
          <a:prstGeom prst="rect">
            <a:avLst/>
          </a:prstGeom>
        </p:spPr>
        <p:txBody>
          <a:bodyPr lIns="0" tIns="0" rIns="0" bIns="0" rtlCol="0" anchor="t">
            <a:spAutoFit/>
          </a:bodyPr>
          <a:lstStyle/>
          <a:p>
            <a:pPr algn="ctr">
              <a:lnSpc>
                <a:spcPts val="7520"/>
              </a:lnSpc>
            </a:pPr>
            <a:r>
              <a:rPr lang="en-US" sz="5371" b="1">
                <a:solidFill>
                  <a:srgbClr val="FFFFFF"/>
                </a:solidFill>
                <a:latin typeface="Roboto Bold"/>
                <a:ea typeface="Roboto Bold"/>
                <a:cs typeface="Roboto Bold"/>
                <a:sym typeface="Roboto Bold"/>
              </a:rPr>
              <a:t>4</a:t>
            </a:r>
          </a:p>
        </p:txBody>
      </p:sp>
      <p:sp>
        <p:nvSpPr>
          <p:cNvPr id="48" name="TextBox 48">
            <a:extLst>
              <a:ext uri="{FF2B5EF4-FFF2-40B4-BE49-F238E27FC236}">
                <a16:creationId xmlns:a16="http://schemas.microsoft.com/office/drawing/2014/main" id="{365D66BE-BED8-D0DD-7EA8-60E29EF71C3A}"/>
              </a:ext>
            </a:extLst>
          </p:cNvPr>
          <p:cNvSpPr txBox="1"/>
          <p:nvPr/>
        </p:nvSpPr>
        <p:spPr>
          <a:xfrm>
            <a:off x="2846305" y="1563534"/>
            <a:ext cx="618707" cy="926540"/>
          </a:xfrm>
          <a:prstGeom prst="rect">
            <a:avLst/>
          </a:prstGeom>
        </p:spPr>
        <p:txBody>
          <a:bodyPr lIns="0" tIns="0" rIns="0" bIns="0" rtlCol="0" anchor="t">
            <a:spAutoFit/>
          </a:bodyPr>
          <a:lstStyle/>
          <a:p>
            <a:pPr algn="ctr">
              <a:lnSpc>
                <a:spcPts val="7520"/>
              </a:lnSpc>
            </a:pPr>
            <a:r>
              <a:rPr lang="en-US" sz="5371" b="1">
                <a:solidFill>
                  <a:srgbClr val="FFFFFF"/>
                </a:solidFill>
                <a:latin typeface="Roboto Bold"/>
                <a:ea typeface="Roboto Bold"/>
                <a:cs typeface="Roboto Bold"/>
                <a:sym typeface="Roboto Bold"/>
              </a:rPr>
              <a:t>1</a:t>
            </a:r>
          </a:p>
        </p:txBody>
      </p:sp>
      <p:sp>
        <p:nvSpPr>
          <p:cNvPr id="49" name="TextBox 49">
            <a:extLst>
              <a:ext uri="{FF2B5EF4-FFF2-40B4-BE49-F238E27FC236}">
                <a16:creationId xmlns:a16="http://schemas.microsoft.com/office/drawing/2014/main" id="{8BCC07F2-8922-7EEB-A596-36BE3228BFDB}"/>
              </a:ext>
            </a:extLst>
          </p:cNvPr>
          <p:cNvSpPr txBox="1"/>
          <p:nvPr/>
        </p:nvSpPr>
        <p:spPr>
          <a:xfrm>
            <a:off x="10689260" y="1563534"/>
            <a:ext cx="618707" cy="926540"/>
          </a:xfrm>
          <a:prstGeom prst="rect">
            <a:avLst/>
          </a:prstGeom>
        </p:spPr>
        <p:txBody>
          <a:bodyPr lIns="0" tIns="0" rIns="0" bIns="0" rtlCol="0" anchor="t">
            <a:spAutoFit/>
          </a:bodyPr>
          <a:lstStyle/>
          <a:p>
            <a:pPr algn="ctr">
              <a:lnSpc>
                <a:spcPts val="7520"/>
              </a:lnSpc>
            </a:pPr>
            <a:r>
              <a:rPr lang="en-US" sz="5371" b="1" dirty="0">
                <a:solidFill>
                  <a:srgbClr val="FFFFFF"/>
                </a:solidFill>
                <a:latin typeface="Roboto Bold"/>
                <a:ea typeface="Roboto Bold"/>
                <a:cs typeface="Roboto Bold"/>
                <a:sym typeface="Roboto Bold"/>
              </a:rPr>
              <a:t>3</a:t>
            </a:r>
          </a:p>
        </p:txBody>
      </p:sp>
      <p:sp>
        <p:nvSpPr>
          <p:cNvPr id="64" name="Freeform 51">
            <a:extLst>
              <a:ext uri="{FF2B5EF4-FFF2-40B4-BE49-F238E27FC236}">
                <a16:creationId xmlns:a16="http://schemas.microsoft.com/office/drawing/2014/main" id="{C56A0AC3-EBF0-C9E7-8E0E-6E95409053E9}"/>
              </a:ext>
            </a:extLst>
          </p:cNvPr>
          <p:cNvSpPr/>
          <p:nvPr/>
        </p:nvSpPr>
        <p:spPr>
          <a:xfrm>
            <a:off x="17199178" y="3032058"/>
            <a:ext cx="1018770" cy="2111442"/>
          </a:xfrm>
          <a:custGeom>
            <a:avLst/>
            <a:gdLst/>
            <a:ahLst/>
            <a:cxnLst/>
            <a:rect l="l" t="t" r="r" b="b"/>
            <a:pathLst>
              <a:path w="1358361" h="2815255">
                <a:moveTo>
                  <a:pt x="0" y="0"/>
                </a:moveTo>
                <a:lnTo>
                  <a:pt x="1358361" y="0"/>
                </a:lnTo>
                <a:lnTo>
                  <a:pt x="1358361" y="2815255"/>
                </a:lnTo>
                <a:lnTo>
                  <a:pt x="0" y="281525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it-IT"/>
          </a:p>
        </p:txBody>
      </p:sp>
    </p:spTree>
    <p:extLst>
      <p:ext uri="{BB962C8B-B14F-4D97-AF65-F5344CB8AC3E}">
        <p14:creationId xmlns:p14="http://schemas.microsoft.com/office/powerpoint/2010/main" val="3239258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BF9FB"/>
        </a:solidFill>
        <a:effectLst/>
      </p:bgPr>
    </p:bg>
    <p:spTree>
      <p:nvGrpSpPr>
        <p:cNvPr id="1" name="">
          <a:extLst>
            <a:ext uri="{FF2B5EF4-FFF2-40B4-BE49-F238E27FC236}">
              <a16:creationId xmlns:a16="http://schemas.microsoft.com/office/drawing/2014/main" id="{4642D678-A5A5-38F5-D1B6-2A184B03F43F}"/>
            </a:ext>
          </a:extLst>
        </p:cNvPr>
        <p:cNvGrpSpPr/>
        <p:nvPr/>
      </p:nvGrpSpPr>
      <p:grpSpPr>
        <a:xfrm>
          <a:off x="0" y="0"/>
          <a:ext cx="0" cy="0"/>
          <a:chOff x="0" y="0"/>
          <a:chExt cx="0" cy="0"/>
        </a:xfrm>
      </p:grpSpPr>
      <p:grpSp>
        <p:nvGrpSpPr>
          <p:cNvPr id="55" name="Group 11">
            <a:extLst>
              <a:ext uri="{FF2B5EF4-FFF2-40B4-BE49-F238E27FC236}">
                <a16:creationId xmlns:a16="http://schemas.microsoft.com/office/drawing/2014/main" id="{D24DA090-BE89-6D03-1BA8-78F326C003C6}"/>
              </a:ext>
            </a:extLst>
          </p:cNvPr>
          <p:cNvGrpSpPr/>
          <p:nvPr/>
        </p:nvGrpSpPr>
        <p:grpSpPr>
          <a:xfrm>
            <a:off x="10088131" y="1175129"/>
            <a:ext cx="1842171" cy="1842171"/>
            <a:chOff x="0" y="0"/>
            <a:chExt cx="812800" cy="812800"/>
          </a:xfrm>
        </p:grpSpPr>
        <p:sp>
          <p:nvSpPr>
            <p:cNvPr id="56" name="Freeform 12">
              <a:extLst>
                <a:ext uri="{FF2B5EF4-FFF2-40B4-BE49-F238E27FC236}">
                  <a16:creationId xmlns:a16="http://schemas.microsoft.com/office/drawing/2014/main" id="{7B6CD48F-0646-F6E4-0E7A-07828F990BC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AB59"/>
            </a:solidFill>
          </p:spPr>
          <p:txBody>
            <a:bodyPr/>
            <a:lstStyle/>
            <a:p>
              <a:endParaRPr lang="it-IT"/>
            </a:p>
          </p:txBody>
        </p:sp>
        <p:sp>
          <p:nvSpPr>
            <p:cNvPr id="57" name="TextBox 13">
              <a:extLst>
                <a:ext uri="{FF2B5EF4-FFF2-40B4-BE49-F238E27FC236}">
                  <a16:creationId xmlns:a16="http://schemas.microsoft.com/office/drawing/2014/main" id="{69B5C595-EA33-EE8B-AF10-C37E645AFE1F}"/>
                </a:ext>
              </a:extLst>
            </p:cNvPr>
            <p:cNvSpPr txBox="1"/>
            <p:nvPr/>
          </p:nvSpPr>
          <p:spPr>
            <a:xfrm>
              <a:off x="76200" y="-28575"/>
              <a:ext cx="660400" cy="765175"/>
            </a:xfrm>
            <a:prstGeom prst="rect">
              <a:avLst/>
            </a:prstGeom>
          </p:spPr>
          <p:txBody>
            <a:bodyPr lIns="50800" tIns="50800" rIns="50800" bIns="50800" rtlCol="0" anchor="ctr"/>
            <a:lstStyle/>
            <a:p>
              <a:pPr algn="ctr">
                <a:lnSpc>
                  <a:spcPts val="6719"/>
                </a:lnSpc>
              </a:pPr>
              <a:endParaRPr/>
            </a:p>
          </p:txBody>
        </p:sp>
      </p:grpSp>
      <p:grpSp>
        <p:nvGrpSpPr>
          <p:cNvPr id="58" name="Group 5">
            <a:extLst>
              <a:ext uri="{FF2B5EF4-FFF2-40B4-BE49-F238E27FC236}">
                <a16:creationId xmlns:a16="http://schemas.microsoft.com/office/drawing/2014/main" id="{413DA713-19ED-23C1-0666-4F89700CE3CB}"/>
              </a:ext>
            </a:extLst>
          </p:cNvPr>
          <p:cNvGrpSpPr/>
          <p:nvPr/>
        </p:nvGrpSpPr>
        <p:grpSpPr>
          <a:xfrm>
            <a:off x="2245177" y="1131417"/>
            <a:ext cx="1842171" cy="1842171"/>
            <a:chOff x="0" y="0"/>
            <a:chExt cx="812800" cy="812800"/>
          </a:xfrm>
        </p:grpSpPr>
        <p:sp>
          <p:nvSpPr>
            <p:cNvPr id="59" name="Freeform 6">
              <a:extLst>
                <a:ext uri="{FF2B5EF4-FFF2-40B4-BE49-F238E27FC236}">
                  <a16:creationId xmlns:a16="http://schemas.microsoft.com/office/drawing/2014/main" id="{6D80AB6B-F36A-7F65-EE2C-55FBA06B53F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757"/>
            </a:solidFill>
          </p:spPr>
          <p:txBody>
            <a:bodyPr/>
            <a:lstStyle/>
            <a:p>
              <a:endParaRPr lang="it-IT"/>
            </a:p>
          </p:txBody>
        </p:sp>
        <p:sp>
          <p:nvSpPr>
            <p:cNvPr id="60" name="TextBox 7">
              <a:extLst>
                <a:ext uri="{FF2B5EF4-FFF2-40B4-BE49-F238E27FC236}">
                  <a16:creationId xmlns:a16="http://schemas.microsoft.com/office/drawing/2014/main" id="{465238EC-007B-1774-0146-56E374CAF346}"/>
                </a:ext>
              </a:extLst>
            </p:cNvPr>
            <p:cNvSpPr txBox="1"/>
            <p:nvPr/>
          </p:nvSpPr>
          <p:spPr>
            <a:xfrm>
              <a:off x="76200" y="-28575"/>
              <a:ext cx="660400" cy="765175"/>
            </a:xfrm>
            <a:prstGeom prst="rect">
              <a:avLst/>
            </a:prstGeom>
          </p:spPr>
          <p:txBody>
            <a:bodyPr lIns="50800" tIns="50800" rIns="50800" bIns="50800" rtlCol="0" anchor="ctr"/>
            <a:lstStyle/>
            <a:p>
              <a:pPr algn="ctr">
                <a:lnSpc>
                  <a:spcPts val="6719"/>
                </a:lnSpc>
              </a:pPr>
              <a:endParaRPr/>
            </a:p>
          </p:txBody>
        </p:sp>
      </p:grpSp>
      <p:grpSp>
        <p:nvGrpSpPr>
          <p:cNvPr id="2" name="Group 2">
            <a:extLst>
              <a:ext uri="{FF2B5EF4-FFF2-40B4-BE49-F238E27FC236}">
                <a16:creationId xmlns:a16="http://schemas.microsoft.com/office/drawing/2014/main" id="{38D3FB52-FD14-61FC-ACBF-7B0E3FAF2FCC}"/>
              </a:ext>
            </a:extLst>
          </p:cNvPr>
          <p:cNvGrpSpPr/>
          <p:nvPr/>
        </p:nvGrpSpPr>
        <p:grpSpPr>
          <a:xfrm>
            <a:off x="13999454" y="8118271"/>
            <a:ext cx="1842171" cy="1842171"/>
            <a:chOff x="0" y="0"/>
            <a:chExt cx="812800" cy="812800"/>
          </a:xfrm>
        </p:grpSpPr>
        <p:sp>
          <p:nvSpPr>
            <p:cNvPr id="3" name="Freeform 3">
              <a:extLst>
                <a:ext uri="{FF2B5EF4-FFF2-40B4-BE49-F238E27FC236}">
                  <a16:creationId xmlns:a16="http://schemas.microsoft.com/office/drawing/2014/main" id="{6F16D4AB-3CD7-9E13-9622-A23CA64869C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757"/>
            </a:solidFill>
          </p:spPr>
          <p:txBody>
            <a:bodyPr/>
            <a:lstStyle/>
            <a:p>
              <a:endParaRPr lang="it-IT"/>
            </a:p>
          </p:txBody>
        </p:sp>
        <p:sp>
          <p:nvSpPr>
            <p:cNvPr id="4" name="TextBox 4">
              <a:extLst>
                <a:ext uri="{FF2B5EF4-FFF2-40B4-BE49-F238E27FC236}">
                  <a16:creationId xmlns:a16="http://schemas.microsoft.com/office/drawing/2014/main" id="{53D3F99E-6CE6-E33B-826A-E1C90BDAA17C}"/>
                </a:ext>
              </a:extLst>
            </p:cNvPr>
            <p:cNvSpPr txBox="1"/>
            <p:nvPr/>
          </p:nvSpPr>
          <p:spPr>
            <a:xfrm>
              <a:off x="76200" y="-28575"/>
              <a:ext cx="660400" cy="765175"/>
            </a:xfrm>
            <a:prstGeom prst="rect">
              <a:avLst/>
            </a:prstGeom>
          </p:spPr>
          <p:txBody>
            <a:bodyPr lIns="50800" tIns="50800" rIns="50800" bIns="50800" rtlCol="0" anchor="ctr"/>
            <a:lstStyle/>
            <a:p>
              <a:pPr algn="ctr">
                <a:lnSpc>
                  <a:spcPts val="6719"/>
                </a:lnSpc>
              </a:pPr>
              <a:endParaRPr/>
            </a:p>
          </p:txBody>
        </p:sp>
      </p:grpSp>
      <p:grpSp>
        <p:nvGrpSpPr>
          <p:cNvPr id="8" name="Group 8">
            <a:extLst>
              <a:ext uri="{FF2B5EF4-FFF2-40B4-BE49-F238E27FC236}">
                <a16:creationId xmlns:a16="http://schemas.microsoft.com/office/drawing/2014/main" id="{4301928E-DAEB-8A41-6E1D-AFABA97799A8}"/>
              </a:ext>
            </a:extLst>
          </p:cNvPr>
          <p:cNvGrpSpPr/>
          <p:nvPr/>
        </p:nvGrpSpPr>
        <p:grpSpPr>
          <a:xfrm>
            <a:off x="6151198" y="8118271"/>
            <a:ext cx="1842171" cy="1842171"/>
            <a:chOff x="0" y="0"/>
            <a:chExt cx="812800" cy="812800"/>
          </a:xfrm>
        </p:grpSpPr>
        <p:sp>
          <p:nvSpPr>
            <p:cNvPr id="9" name="Freeform 9">
              <a:extLst>
                <a:ext uri="{FF2B5EF4-FFF2-40B4-BE49-F238E27FC236}">
                  <a16:creationId xmlns:a16="http://schemas.microsoft.com/office/drawing/2014/main" id="{4348BBB5-A987-BEA9-0474-19A4EA50120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757"/>
            </a:solidFill>
          </p:spPr>
          <p:txBody>
            <a:bodyPr/>
            <a:lstStyle/>
            <a:p>
              <a:endParaRPr lang="it-IT"/>
            </a:p>
          </p:txBody>
        </p:sp>
        <p:sp>
          <p:nvSpPr>
            <p:cNvPr id="10" name="TextBox 10">
              <a:extLst>
                <a:ext uri="{FF2B5EF4-FFF2-40B4-BE49-F238E27FC236}">
                  <a16:creationId xmlns:a16="http://schemas.microsoft.com/office/drawing/2014/main" id="{F11476EE-F7AD-583D-DCBE-A46EE4124C25}"/>
                </a:ext>
              </a:extLst>
            </p:cNvPr>
            <p:cNvSpPr txBox="1"/>
            <p:nvPr/>
          </p:nvSpPr>
          <p:spPr>
            <a:xfrm>
              <a:off x="76200" y="-28575"/>
              <a:ext cx="660400" cy="765175"/>
            </a:xfrm>
            <a:prstGeom prst="rect">
              <a:avLst/>
            </a:prstGeom>
          </p:spPr>
          <p:txBody>
            <a:bodyPr lIns="50800" tIns="50800" rIns="50800" bIns="50800" rtlCol="0" anchor="ctr"/>
            <a:lstStyle/>
            <a:p>
              <a:pPr algn="ctr">
                <a:lnSpc>
                  <a:spcPts val="6719"/>
                </a:lnSpc>
              </a:pPr>
              <a:endParaRPr/>
            </a:p>
          </p:txBody>
        </p:sp>
      </p:grpSp>
      <p:grpSp>
        <p:nvGrpSpPr>
          <p:cNvPr id="14" name="Group 14">
            <a:extLst>
              <a:ext uri="{FF2B5EF4-FFF2-40B4-BE49-F238E27FC236}">
                <a16:creationId xmlns:a16="http://schemas.microsoft.com/office/drawing/2014/main" id="{608063CD-F429-AE36-1284-B31B6CD9344D}"/>
              </a:ext>
            </a:extLst>
          </p:cNvPr>
          <p:cNvGrpSpPr/>
          <p:nvPr/>
        </p:nvGrpSpPr>
        <p:grpSpPr>
          <a:xfrm>
            <a:off x="-1196575" y="955511"/>
            <a:ext cx="20479178" cy="9209961"/>
            <a:chOff x="0" y="0"/>
            <a:chExt cx="27305571" cy="12279948"/>
          </a:xfrm>
        </p:grpSpPr>
        <p:sp>
          <p:nvSpPr>
            <p:cNvPr id="15" name="Freeform 15">
              <a:extLst>
                <a:ext uri="{FF2B5EF4-FFF2-40B4-BE49-F238E27FC236}">
                  <a16:creationId xmlns:a16="http://schemas.microsoft.com/office/drawing/2014/main" id="{3FC72BE8-26EB-1F7A-CC9E-E0D92B22484A}"/>
                </a:ext>
              </a:extLst>
            </p:cNvPr>
            <p:cNvSpPr/>
            <p:nvPr/>
          </p:nvSpPr>
          <p:spPr>
            <a:xfrm>
              <a:off x="5802978" y="2981"/>
              <a:ext cx="3053863" cy="3053863"/>
            </a:xfrm>
            <a:custGeom>
              <a:avLst/>
              <a:gdLst/>
              <a:ahLst/>
              <a:cxnLst/>
              <a:rect l="l" t="t" r="r" b="b"/>
              <a:pathLst>
                <a:path w="3053863" h="3053863">
                  <a:moveTo>
                    <a:pt x="0" y="0"/>
                  </a:moveTo>
                  <a:lnTo>
                    <a:pt x="3053862" y="0"/>
                  </a:lnTo>
                  <a:lnTo>
                    <a:pt x="3053862" y="3053862"/>
                  </a:lnTo>
                  <a:lnTo>
                    <a:pt x="0" y="30538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16" name="Freeform 16">
              <a:extLst>
                <a:ext uri="{FF2B5EF4-FFF2-40B4-BE49-F238E27FC236}">
                  <a16:creationId xmlns:a16="http://schemas.microsoft.com/office/drawing/2014/main" id="{7671C2E6-3782-C56F-6CCC-30D7C2C9994B}"/>
                </a:ext>
              </a:extLst>
            </p:cNvPr>
            <p:cNvSpPr/>
            <p:nvPr/>
          </p:nvSpPr>
          <p:spPr>
            <a:xfrm flipH="1">
              <a:off x="2756185" y="2981"/>
              <a:ext cx="3053863" cy="3053863"/>
            </a:xfrm>
            <a:custGeom>
              <a:avLst/>
              <a:gdLst/>
              <a:ahLst/>
              <a:cxnLst/>
              <a:rect l="l" t="t" r="r" b="b"/>
              <a:pathLst>
                <a:path w="3053863" h="3053863">
                  <a:moveTo>
                    <a:pt x="3053862" y="0"/>
                  </a:moveTo>
                  <a:lnTo>
                    <a:pt x="0" y="0"/>
                  </a:lnTo>
                  <a:lnTo>
                    <a:pt x="0" y="3053862"/>
                  </a:lnTo>
                  <a:lnTo>
                    <a:pt x="3053862" y="3053862"/>
                  </a:lnTo>
                  <a:lnTo>
                    <a:pt x="3053862"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17" name="Freeform 17">
              <a:extLst>
                <a:ext uri="{FF2B5EF4-FFF2-40B4-BE49-F238E27FC236}">
                  <a16:creationId xmlns:a16="http://schemas.microsoft.com/office/drawing/2014/main" id="{29485A4A-D47F-D31E-BDEE-6596187FBCE6}"/>
                </a:ext>
              </a:extLst>
            </p:cNvPr>
            <p:cNvSpPr/>
            <p:nvPr/>
          </p:nvSpPr>
          <p:spPr>
            <a:xfrm rot="-10800000">
              <a:off x="7985420" y="9226085"/>
              <a:ext cx="3053863" cy="3053863"/>
            </a:xfrm>
            <a:custGeom>
              <a:avLst/>
              <a:gdLst/>
              <a:ahLst/>
              <a:cxnLst/>
              <a:rect l="l" t="t" r="r" b="b"/>
              <a:pathLst>
                <a:path w="3053863" h="3053863">
                  <a:moveTo>
                    <a:pt x="0" y="0"/>
                  </a:moveTo>
                  <a:lnTo>
                    <a:pt x="3053862" y="0"/>
                  </a:lnTo>
                  <a:lnTo>
                    <a:pt x="3053862" y="3053863"/>
                  </a:lnTo>
                  <a:lnTo>
                    <a:pt x="0" y="30538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18" name="Freeform 18">
              <a:extLst>
                <a:ext uri="{FF2B5EF4-FFF2-40B4-BE49-F238E27FC236}">
                  <a16:creationId xmlns:a16="http://schemas.microsoft.com/office/drawing/2014/main" id="{13523AA0-1987-2D0A-30BE-727040D9DDD7}"/>
                </a:ext>
              </a:extLst>
            </p:cNvPr>
            <p:cNvSpPr/>
            <p:nvPr/>
          </p:nvSpPr>
          <p:spPr>
            <a:xfrm rot="-10800000" flipH="1">
              <a:off x="11032213" y="9226085"/>
              <a:ext cx="3053863" cy="3053863"/>
            </a:xfrm>
            <a:custGeom>
              <a:avLst/>
              <a:gdLst/>
              <a:ahLst/>
              <a:cxnLst/>
              <a:rect l="l" t="t" r="r" b="b"/>
              <a:pathLst>
                <a:path w="3053863" h="3053863">
                  <a:moveTo>
                    <a:pt x="3053863" y="0"/>
                  </a:moveTo>
                  <a:lnTo>
                    <a:pt x="0" y="0"/>
                  </a:lnTo>
                  <a:lnTo>
                    <a:pt x="0" y="3053863"/>
                  </a:lnTo>
                  <a:lnTo>
                    <a:pt x="3053863" y="3053863"/>
                  </a:lnTo>
                  <a:lnTo>
                    <a:pt x="305386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19" name="Freeform 19">
              <a:extLst>
                <a:ext uri="{FF2B5EF4-FFF2-40B4-BE49-F238E27FC236}">
                  <a16:creationId xmlns:a16="http://schemas.microsoft.com/office/drawing/2014/main" id="{330D8CDC-49C4-F27B-EFA2-C2D739B21FB1}"/>
                </a:ext>
              </a:extLst>
            </p:cNvPr>
            <p:cNvSpPr/>
            <p:nvPr/>
          </p:nvSpPr>
          <p:spPr>
            <a:xfrm rot="5400000">
              <a:off x="7267702" y="3768828"/>
              <a:ext cx="2310074" cy="868203"/>
            </a:xfrm>
            <a:custGeom>
              <a:avLst/>
              <a:gdLst/>
              <a:ahLst/>
              <a:cxnLst/>
              <a:rect l="l" t="t" r="r" b="b"/>
              <a:pathLst>
                <a:path w="2310074" h="868203">
                  <a:moveTo>
                    <a:pt x="0" y="0"/>
                  </a:moveTo>
                  <a:lnTo>
                    <a:pt x="2310074" y="0"/>
                  </a:lnTo>
                  <a:lnTo>
                    <a:pt x="2310074" y="868203"/>
                  </a:lnTo>
                  <a:lnTo>
                    <a:pt x="0" y="8682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20" name="Freeform 20">
              <a:extLst>
                <a:ext uri="{FF2B5EF4-FFF2-40B4-BE49-F238E27FC236}">
                  <a16:creationId xmlns:a16="http://schemas.microsoft.com/office/drawing/2014/main" id="{F94AFFC2-4834-EF03-5AFE-AE381AC12BEA}"/>
                </a:ext>
              </a:extLst>
            </p:cNvPr>
            <p:cNvSpPr/>
            <p:nvPr/>
          </p:nvSpPr>
          <p:spPr>
            <a:xfrm rot="5400000">
              <a:off x="7267702" y="6063997"/>
              <a:ext cx="2310074" cy="868203"/>
            </a:xfrm>
            <a:custGeom>
              <a:avLst/>
              <a:gdLst/>
              <a:ahLst/>
              <a:cxnLst/>
              <a:rect l="l" t="t" r="r" b="b"/>
              <a:pathLst>
                <a:path w="2310074" h="868203">
                  <a:moveTo>
                    <a:pt x="0" y="0"/>
                  </a:moveTo>
                  <a:lnTo>
                    <a:pt x="2310074" y="0"/>
                  </a:lnTo>
                  <a:lnTo>
                    <a:pt x="2310074" y="868203"/>
                  </a:lnTo>
                  <a:lnTo>
                    <a:pt x="0" y="8682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21" name="Freeform 21">
              <a:extLst>
                <a:ext uri="{FF2B5EF4-FFF2-40B4-BE49-F238E27FC236}">
                  <a16:creationId xmlns:a16="http://schemas.microsoft.com/office/drawing/2014/main" id="{86640F03-E78A-B99F-4145-3D1E1C9A8B46}"/>
                </a:ext>
              </a:extLst>
            </p:cNvPr>
            <p:cNvSpPr/>
            <p:nvPr/>
          </p:nvSpPr>
          <p:spPr>
            <a:xfrm rot="5400000">
              <a:off x="7267702" y="7660321"/>
              <a:ext cx="2310074" cy="868203"/>
            </a:xfrm>
            <a:custGeom>
              <a:avLst/>
              <a:gdLst/>
              <a:ahLst/>
              <a:cxnLst/>
              <a:rect l="l" t="t" r="r" b="b"/>
              <a:pathLst>
                <a:path w="2310074" h="868203">
                  <a:moveTo>
                    <a:pt x="0" y="0"/>
                  </a:moveTo>
                  <a:lnTo>
                    <a:pt x="2310074" y="0"/>
                  </a:lnTo>
                  <a:lnTo>
                    <a:pt x="2310074" y="868203"/>
                  </a:lnTo>
                  <a:lnTo>
                    <a:pt x="0" y="8682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22" name="Freeform 22">
              <a:extLst>
                <a:ext uri="{FF2B5EF4-FFF2-40B4-BE49-F238E27FC236}">
                  <a16:creationId xmlns:a16="http://schemas.microsoft.com/office/drawing/2014/main" id="{8EEA8021-CD43-A8AF-A6AF-194C4DEC5000}"/>
                </a:ext>
              </a:extLst>
            </p:cNvPr>
            <p:cNvSpPr/>
            <p:nvPr/>
          </p:nvSpPr>
          <p:spPr>
            <a:xfrm>
              <a:off x="16267320" y="0"/>
              <a:ext cx="3053863" cy="3053863"/>
            </a:xfrm>
            <a:custGeom>
              <a:avLst/>
              <a:gdLst/>
              <a:ahLst/>
              <a:cxnLst/>
              <a:rect l="l" t="t" r="r" b="b"/>
              <a:pathLst>
                <a:path w="3053863" h="3053863">
                  <a:moveTo>
                    <a:pt x="0" y="0"/>
                  </a:moveTo>
                  <a:lnTo>
                    <a:pt x="3053863" y="0"/>
                  </a:lnTo>
                  <a:lnTo>
                    <a:pt x="3053863" y="3053863"/>
                  </a:lnTo>
                  <a:lnTo>
                    <a:pt x="0" y="30538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23" name="Freeform 23">
              <a:extLst>
                <a:ext uri="{FF2B5EF4-FFF2-40B4-BE49-F238E27FC236}">
                  <a16:creationId xmlns:a16="http://schemas.microsoft.com/office/drawing/2014/main" id="{778369DB-C955-412B-AA93-2814E826034B}"/>
                </a:ext>
              </a:extLst>
            </p:cNvPr>
            <p:cNvSpPr/>
            <p:nvPr/>
          </p:nvSpPr>
          <p:spPr>
            <a:xfrm flipH="1">
              <a:off x="13220527" y="0"/>
              <a:ext cx="3053863" cy="3053863"/>
            </a:xfrm>
            <a:custGeom>
              <a:avLst/>
              <a:gdLst/>
              <a:ahLst/>
              <a:cxnLst/>
              <a:rect l="l" t="t" r="r" b="b"/>
              <a:pathLst>
                <a:path w="3053863" h="3053863">
                  <a:moveTo>
                    <a:pt x="3053862" y="0"/>
                  </a:moveTo>
                  <a:lnTo>
                    <a:pt x="0" y="0"/>
                  </a:lnTo>
                  <a:lnTo>
                    <a:pt x="0" y="3053863"/>
                  </a:lnTo>
                  <a:lnTo>
                    <a:pt x="3053862" y="3053863"/>
                  </a:lnTo>
                  <a:lnTo>
                    <a:pt x="3053862"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24" name="Freeform 24">
              <a:extLst>
                <a:ext uri="{FF2B5EF4-FFF2-40B4-BE49-F238E27FC236}">
                  <a16:creationId xmlns:a16="http://schemas.microsoft.com/office/drawing/2014/main" id="{1841C259-ECFA-234D-3D87-992D090B378E}"/>
                </a:ext>
              </a:extLst>
            </p:cNvPr>
            <p:cNvSpPr/>
            <p:nvPr/>
          </p:nvSpPr>
          <p:spPr>
            <a:xfrm rot="-10800000">
              <a:off x="18449762" y="9223104"/>
              <a:ext cx="3053863" cy="3053863"/>
            </a:xfrm>
            <a:custGeom>
              <a:avLst/>
              <a:gdLst/>
              <a:ahLst/>
              <a:cxnLst/>
              <a:rect l="l" t="t" r="r" b="b"/>
              <a:pathLst>
                <a:path w="3053863" h="3053863">
                  <a:moveTo>
                    <a:pt x="0" y="0"/>
                  </a:moveTo>
                  <a:lnTo>
                    <a:pt x="3053863" y="0"/>
                  </a:lnTo>
                  <a:lnTo>
                    <a:pt x="3053863" y="3053863"/>
                  </a:lnTo>
                  <a:lnTo>
                    <a:pt x="0" y="30538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25" name="Freeform 25">
              <a:extLst>
                <a:ext uri="{FF2B5EF4-FFF2-40B4-BE49-F238E27FC236}">
                  <a16:creationId xmlns:a16="http://schemas.microsoft.com/office/drawing/2014/main" id="{2A064971-80D7-1ECC-5CD2-8B4935B1407B}"/>
                </a:ext>
              </a:extLst>
            </p:cNvPr>
            <p:cNvSpPr/>
            <p:nvPr/>
          </p:nvSpPr>
          <p:spPr>
            <a:xfrm rot="-10800000" flipH="1">
              <a:off x="21496555" y="9223104"/>
              <a:ext cx="3053863" cy="3053863"/>
            </a:xfrm>
            <a:custGeom>
              <a:avLst/>
              <a:gdLst/>
              <a:ahLst/>
              <a:cxnLst/>
              <a:rect l="l" t="t" r="r" b="b"/>
              <a:pathLst>
                <a:path w="3053863" h="3053863">
                  <a:moveTo>
                    <a:pt x="3053863" y="0"/>
                  </a:moveTo>
                  <a:lnTo>
                    <a:pt x="0" y="0"/>
                  </a:lnTo>
                  <a:lnTo>
                    <a:pt x="0" y="3053863"/>
                  </a:lnTo>
                  <a:lnTo>
                    <a:pt x="3053863" y="3053863"/>
                  </a:lnTo>
                  <a:lnTo>
                    <a:pt x="305386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26" name="Freeform 26">
              <a:extLst>
                <a:ext uri="{FF2B5EF4-FFF2-40B4-BE49-F238E27FC236}">
                  <a16:creationId xmlns:a16="http://schemas.microsoft.com/office/drawing/2014/main" id="{BE46F84A-4239-6863-B0C8-2907338AF8BB}"/>
                </a:ext>
              </a:extLst>
            </p:cNvPr>
            <p:cNvSpPr/>
            <p:nvPr/>
          </p:nvSpPr>
          <p:spPr>
            <a:xfrm rot="5400000">
              <a:off x="17732044" y="3765847"/>
              <a:ext cx="2310074" cy="868203"/>
            </a:xfrm>
            <a:custGeom>
              <a:avLst/>
              <a:gdLst/>
              <a:ahLst/>
              <a:cxnLst/>
              <a:rect l="l" t="t" r="r" b="b"/>
              <a:pathLst>
                <a:path w="2310074" h="868203">
                  <a:moveTo>
                    <a:pt x="0" y="0"/>
                  </a:moveTo>
                  <a:lnTo>
                    <a:pt x="2310074" y="0"/>
                  </a:lnTo>
                  <a:lnTo>
                    <a:pt x="2310074" y="868203"/>
                  </a:lnTo>
                  <a:lnTo>
                    <a:pt x="0" y="8682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27" name="Freeform 27">
              <a:extLst>
                <a:ext uri="{FF2B5EF4-FFF2-40B4-BE49-F238E27FC236}">
                  <a16:creationId xmlns:a16="http://schemas.microsoft.com/office/drawing/2014/main" id="{2E0A95BF-948C-C61C-67AF-8F0154B4F099}"/>
                </a:ext>
              </a:extLst>
            </p:cNvPr>
            <p:cNvSpPr/>
            <p:nvPr/>
          </p:nvSpPr>
          <p:spPr>
            <a:xfrm rot="5400000">
              <a:off x="17732044" y="6061016"/>
              <a:ext cx="2310074" cy="868203"/>
            </a:xfrm>
            <a:custGeom>
              <a:avLst/>
              <a:gdLst/>
              <a:ahLst/>
              <a:cxnLst/>
              <a:rect l="l" t="t" r="r" b="b"/>
              <a:pathLst>
                <a:path w="2310074" h="868203">
                  <a:moveTo>
                    <a:pt x="0" y="0"/>
                  </a:moveTo>
                  <a:lnTo>
                    <a:pt x="2310074" y="0"/>
                  </a:lnTo>
                  <a:lnTo>
                    <a:pt x="2310074" y="868203"/>
                  </a:lnTo>
                  <a:lnTo>
                    <a:pt x="0" y="8682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28" name="Freeform 28">
              <a:extLst>
                <a:ext uri="{FF2B5EF4-FFF2-40B4-BE49-F238E27FC236}">
                  <a16:creationId xmlns:a16="http://schemas.microsoft.com/office/drawing/2014/main" id="{38A06F48-DDAC-78C7-8A59-08FC6A9C475E}"/>
                </a:ext>
              </a:extLst>
            </p:cNvPr>
            <p:cNvSpPr/>
            <p:nvPr/>
          </p:nvSpPr>
          <p:spPr>
            <a:xfrm rot="5400000">
              <a:off x="17732044" y="7657340"/>
              <a:ext cx="2310074" cy="868203"/>
            </a:xfrm>
            <a:custGeom>
              <a:avLst/>
              <a:gdLst/>
              <a:ahLst/>
              <a:cxnLst/>
              <a:rect l="l" t="t" r="r" b="b"/>
              <a:pathLst>
                <a:path w="2310074" h="868203">
                  <a:moveTo>
                    <a:pt x="0" y="0"/>
                  </a:moveTo>
                  <a:lnTo>
                    <a:pt x="2310074" y="0"/>
                  </a:lnTo>
                  <a:lnTo>
                    <a:pt x="2310074" y="868203"/>
                  </a:lnTo>
                  <a:lnTo>
                    <a:pt x="0" y="8682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29" name="Freeform 29">
              <a:extLst>
                <a:ext uri="{FF2B5EF4-FFF2-40B4-BE49-F238E27FC236}">
                  <a16:creationId xmlns:a16="http://schemas.microsoft.com/office/drawing/2014/main" id="{80EB3AFB-4FB0-7641-DEAC-8B063ED2D8DB}"/>
                </a:ext>
              </a:extLst>
            </p:cNvPr>
            <p:cNvSpPr/>
            <p:nvPr/>
          </p:nvSpPr>
          <p:spPr>
            <a:xfrm rot="5400000">
              <a:off x="22961280" y="7657340"/>
              <a:ext cx="2310074" cy="868203"/>
            </a:xfrm>
            <a:custGeom>
              <a:avLst/>
              <a:gdLst/>
              <a:ahLst/>
              <a:cxnLst/>
              <a:rect l="l" t="t" r="r" b="b"/>
              <a:pathLst>
                <a:path w="2310074" h="868203">
                  <a:moveTo>
                    <a:pt x="0" y="0"/>
                  </a:moveTo>
                  <a:lnTo>
                    <a:pt x="2310074" y="0"/>
                  </a:lnTo>
                  <a:lnTo>
                    <a:pt x="2310074" y="868203"/>
                  </a:lnTo>
                  <a:lnTo>
                    <a:pt x="0" y="8682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30" name="Freeform 30">
              <a:extLst>
                <a:ext uri="{FF2B5EF4-FFF2-40B4-BE49-F238E27FC236}">
                  <a16:creationId xmlns:a16="http://schemas.microsoft.com/office/drawing/2014/main" id="{6415CE22-E4CB-75D4-C7A3-16B48AE17853}"/>
                </a:ext>
              </a:extLst>
            </p:cNvPr>
            <p:cNvSpPr/>
            <p:nvPr/>
          </p:nvSpPr>
          <p:spPr>
            <a:xfrm rot="-5400000">
              <a:off x="2034217" y="3760737"/>
              <a:ext cx="2310074" cy="868203"/>
            </a:xfrm>
            <a:custGeom>
              <a:avLst/>
              <a:gdLst/>
              <a:ahLst/>
              <a:cxnLst/>
              <a:rect l="l" t="t" r="r" b="b"/>
              <a:pathLst>
                <a:path w="2310074" h="868203">
                  <a:moveTo>
                    <a:pt x="0" y="0"/>
                  </a:moveTo>
                  <a:lnTo>
                    <a:pt x="2310074" y="0"/>
                  </a:lnTo>
                  <a:lnTo>
                    <a:pt x="2310074" y="868203"/>
                  </a:lnTo>
                  <a:lnTo>
                    <a:pt x="0" y="8682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31" name="Freeform 31">
              <a:extLst>
                <a:ext uri="{FF2B5EF4-FFF2-40B4-BE49-F238E27FC236}">
                  <a16:creationId xmlns:a16="http://schemas.microsoft.com/office/drawing/2014/main" id="{3BC49B8E-54E3-8C79-3D84-4DF781C8F94E}"/>
                </a:ext>
              </a:extLst>
            </p:cNvPr>
            <p:cNvSpPr/>
            <p:nvPr/>
          </p:nvSpPr>
          <p:spPr>
            <a:xfrm rot="5400000">
              <a:off x="12502899" y="3765847"/>
              <a:ext cx="2310074" cy="868203"/>
            </a:xfrm>
            <a:custGeom>
              <a:avLst/>
              <a:gdLst/>
              <a:ahLst/>
              <a:cxnLst/>
              <a:rect l="l" t="t" r="r" b="b"/>
              <a:pathLst>
                <a:path w="2310074" h="868203">
                  <a:moveTo>
                    <a:pt x="0" y="0"/>
                  </a:moveTo>
                  <a:lnTo>
                    <a:pt x="2310074" y="0"/>
                  </a:lnTo>
                  <a:lnTo>
                    <a:pt x="2310074" y="868203"/>
                  </a:lnTo>
                  <a:lnTo>
                    <a:pt x="0" y="8682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32" name="Freeform 32">
              <a:extLst>
                <a:ext uri="{FF2B5EF4-FFF2-40B4-BE49-F238E27FC236}">
                  <a16:creationId xmlns:a16="http://schemas.microsoft.com/office/drawing/2014/main" id="{469ECB73-0BA5-CD0F-A98F-C9CF9FA9E469}"/>
                </a:ext>
              </a:extLst>
            </p:cNvPr>
            <p:cNvSpPr/>
            <p:nvPr/>
          </p:nvSpPr>
          <p:spPr>
            <a:xfrm rot="5400000">
              <a:off x="12502899" y="6061016"/>
              <a:ext cx="2310074" cy="868203"/>
            </a:xfrm>
            <a:custGeom>
              <a:avLst/>
              <a:gdLst/>
              <a:ahLst/>
              <a:cxnLst/>
              <a:rect l="l" t="t" r="r" b="b"/>
              <a:pathLst>
                <a:path w="2310074" h="868203">
                  <a:moveTo>
                    <a:pt x="0" y="0"/>
                  </a:moveTo>
                  <a:lnTo>
                    <a:pt x="2310074" y="0"/>
                  </a:lnTo>
                  <a:lnTo>
                    <a:pt x="2310074" y="868203"/>
                  </a:lnTo>
                  <a:lnTo>
                    <a:pt x="0" y="8682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33" name="Freeform 33">
              <a:extLst>
                <a:ext uri="{FF2B5EF4-FFF2-40B4-BE49-F238E27FC236}">
                  <a16:creationId xmlns:a16="http://schemas.microsoft.com/office/drawing/2014/main" id="{12698F31-E936-0F65-1627-0A6C8A825E6D}"/>
                </a:ext>
              </a:extLst>
            </p:cNvPr>
            <p:cNvSpPr/>
            <p:nvPr/>
          </p:nvSpPr>
          <p:spPr>
            <a:xfrm rot="5400000">
              <a:off x="12502899" y="7657340"/>
              <a:ext cx="2310074" cy="868203"/>
            </a:xfrm>
            <a:custGeom>
              <a:avLst/>
              <a:gdLst/>
              <a:ahLst/>
              <a:cxnLst/>
              <a:rect l="l" t="t" r="r" b="b"/>
              <a:pathLst>
                <a:path w="2310074" h="868203">
                  <a:moveTo>
                    <a:pt x="0" y="0"/>
                  </a:moveTo>
                  <a:lnTo>
                    <a:pt x="2310074" y="0"/>
                  </a:lnTo>
                  <a:lnTo>
                    <a:pt x="2310074" y="868203"/>
                  </a:lnTo>
                  <a:lnTo>
                    <a:pt x="0" y="8682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34" name="Freeform 34">
              <a:extLst>
                <a:ext uri="{FF2B5EF4-FFF2-40B4-BE49-F238E27FC236}">
                  <a16:creationId xmlns:a16="http://schemas.microsoft.com/office/drawing/2014/main" id="{B900CDD5-D95E-2422-5883-8BE8B9B214E9}"/>
                </a:ext>
              </a:extLst>
            </p:cNvPr>
            <p:cNvSpPr/>
            <p:nvPr/>
          </p:nvSpPr>
          <p:spPr>
            <a:xfrm flipH="1">
              <a:off x="23685058" y="5647371"/>
              <a:ext cx="3620513" cy="1303385"/>
            </a:xfrm>
            <a:custGeom>
              <a:avLst/>
              <a:gdLst/>
              <a:ahLst/>
              <a:cxnLst/>
              <a:rect l="l" t="t" r="r" b="b"/>
              <a:pathLst>
                <a:path w="3620513" h="1303385">
                  <a:moveTo>
                    <a:pt x="3620513" y="0"/>
                  </a:moveTo>
                  <a:lnTo>
                    <a:pt x="0" y="0"/>
                  </a:lnTo>
                  <a:lnTo>
                    <a:pt x="0" y="1303385"/>
                  </a:lnTo>
                  <a:lnTo>
                    <a:pt x="3620513" y="1303385"/>
                  </a:lnTo>
                  <a:lnTo>
                    <a:pt x="3620513"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it-IT"/>
            </a:p>
          </p:txBody>
        </p:sp>
        <p:sp>
          <p:nvSpPr>
            <p:cNvPr id="35" name="Freeform 35">
              <a:extLst>
                <a:ext uri="{FF2B5EF4-FFF2-40B4-BE49-F238E27FC236}">
                  <a16:creationId xmlns:a16="http://schemas.microsoft.com/office/drawing/2014/main" id="{12874DA4-BAB0-75DB-C3BC-089FDAE34E26}"/>
                </a:ext>
              </a:extLst>
            </p:cNvPr>
            <p:cNvSpPr/>
            <p:nvPr/>
          </p:nvSpPr>
          <p:spPr>
            <a:xfrm rot="-10800000" flipH="1">
              <a:off x="0" y="5335524"/>
              <a:ext cx="3620513" cy="1303385"/>
            </a:xfrm>
            <a:custGeom>
              <a:avLst/>
              <a:gdLst/>
              <a:ahLst/>
              <a:cxnLst/>
              <a:rect l="l" t="t" r="r" b="b"/>
              <a:pathLst>
                <a:path w="3620513" h="1303385">
                  <a:moveTo>
                    <a:pt x="3620513" y="0"/>
                  </a:moveTo>
                  <a:lnTo>
                    <a:pt x="0" y="0"/>
                  </a:lnTo>
                  <a:lnTo>
                    <a:pt x="0" y="1303385"/>
                  </a:lnTo>
                  <a:lnTo>
                    <a:pt x="3620513" y="1303385"/>
                  </a:lnTo>
                  <a:lnTo>
                    <a:pt x="3620513"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it-IT"/>
            </a:p>
          </p:txBody>
        </p:sp>
      </p:grpSp>
      <p:sp>
        <p:nvSpPr>
          <p:cNvPr id="36" name="Freeform 36">
            <a:extLst>
              <a:ext uri="{FF2B5EF4-FFF2-40B4-BE49-F238E27FC236}">
                <a16:creationId xmlns:a16="http://schemas.microsoft.com/office/drawing/2014/main" id="{75EAC811-428C-01ED-E8E2-B6C32EFB1B3A}"/>
              </a:ext>
            </a:extLst>
          </p:cNvPr>
          <p:cNvSpPr/>
          <p:nvPr/>
        </p:nvSpPr>
        <p:spPr>
          <a:xfrm>
            <a:off x="139470" y="3598308"/>
            <a:ext cx="468438" cy="1324207"/>
          </a:xfrm>
          <a:custGeom>
            <a:avLst/>
            <a:gdLst/>
            <a:ahLst/>
            <a:cxnLst/>
            <a:rect l="l" t="t" r="r" b="b"/>
            <a:pathLst>
              <a:path w="468438" h="1324207">
                <a:moveTo>
                  <a:pt x="0" y="0"/>
                </a:moveTo>
                <a:lnTo>
                  <a:pt x="468438" y="0"/>
                </a:lnTo>
                <a:lnTo>
                  <a:pt x="468438" y="1324207"/>
                </a:lnTo>
                <a:lnTo>
                  <a:pt x="0" y="132420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it-IT"/>
          </a:p>
        </p:txBody>
      </p:sp>
      <p:sp>
        <p:nvSpPr>
          <p:cNvPr id="37" name="TextBox 37">
            <a:extLst>
              <a:ext uri="{FF2B5EF4-FFF2-40B4-BE49-F238E27FC236}">
                <a16:creationId xmlns:a16="http://schemas.microsoft.com/office/drawing/2014/main" id="{ABFA1092-2A87-99A0-6591-54DFC04FBF97}"/>
              </a:ext>
            </a:extLst>
          </p:cNvPr>
          <p:cNvSpPr txBox="1"/>
          <p:nvPr/>
        </p:nvSpPr>
        <p:spPr>
          <a:xfrm>
            <a:off x="14476285" y="8289895"/>
            <a:ext cx="909717" cy="357697"/>
          </a:xfrm>
          <a:prstGeom prst="rect">
            <a:avLst/>
          </a:prstGeom>
        </p:spPr>
        <p:txBody>
          <a:bodyPr lIns="0" tIns="0" rIns="0" bIns="0" rtlCol="0" anchor="t">
            <a:spAutoFit/>
          </a:bodyPr>
          <a:lstStyle/>
          <a:p>
            <a:pPr algn="ctr">
              <a:lnSpc>
                <a:spcPts val="2820"/>
              </a:lnSpc>
            </a:pPr>
            <a:r>
              <a:rPr lang="en-US" sz="2014" b="1">
                <a:solidFill>
                  <a:srgbClr val="FFFFFF"/>
                </a:solidFill>
                <a:latin typeface="Roboto Bold"/>
                <a:ea typeface="Roboto Bold"/>
                <a:cs typeface="Roboto Bold"/>
                <a:sym typeface="Roboto Bold"/>
              </a:rPr>
              <a:t>PHASE</a:t>
            </a:r>
          </a:p>
        </p:txBody>
      </p:sp>
      <p:sp>
        <p:nvSpPr>
          <p:cNvPr id="38" name="TextBox 38">
            <a:extLst>
              <a:ext uri="{FF2B5EF4-FFF2-40B4-BE49-F238E27FC236}">
                <a16:creationId xmlns:a16="http://schemas.microsoft.com/office/drawing/2014/main" id="{898B2708-767D-2F7A-0D10-08D50B3236F2}"/>
              </a:ext>
            </a:extLst>
          </p:cNvPr>
          <p:cNvSpPr txBox="1"/>
          <p:nvPr/>
        </p:nvSpPr>
        <p:spPr>
          <a:xfrm>
            <a:off x="13395503" y="5612675"/>
            <a:ext cx="3050075" cy="2326180"/>
          </a:xfrm>
          <a:prstGeom prst="rect">
            <a:avLst/>
          </a:prstGeom>
        </p:spPr>
        <p:txBody>
          <a:bodyPr lIns="0" tIns="0" rIns="0" bIns="0" rtlCol="0" anchor="t">
            <a:spAutoFit/>
          </a:bodyPr>
          <a:lstStyle/>
          <a:p>
            <a:pPr algn="just">
              <a:lnSpc>
                <a:spcPts val="2616"/>
              </a:lnSpc>
            </a:pPr>
            <a:r>
              <a:rPr lang="en-US" sz="1868" b="1" dirty="0">
                <a:solidFill>
                  <a:srgbClr val="000000"/>
                </a:solidFill>
                <a:latin typeface="Roboto Bold"/>
                <a:ea typeface="Roboto Bold"/>
                <a:cs typeface="Roboto Bold"/>
                <a:sym typeface="Roboto Bold"/>
              </a:rPr>
              <a:t>Finally, we combined these results with insights from the introduction and analysis phase to select the </a:t>
            </a:r>
            <a:r>
              <a:rPr lang="en-US" sz="1868" b="1" dirty="0">
                <a:solidFill>
                  <a:srgbClr val="FF0000"/>
                </a:solidFill>
                <a:latin typeface="Roboto Bold"/>
                <a:ea typeface="Roboto Bold"/>
                <a:cs typeface="Roboto Bold"/>
                <a:sym typeface="Roboto Bold"/>
              </a:rPr>
              <a:t>top questions </a:t>
            </a:r>
            <a:r>
              <a:rPr lang="en-US" sz="1868" b="1" dirty="0">
                <a:solidFill>
                  <a:srgbClr val="000000"/>
                </a:solidFill>
                <a:latin typeface="Roboto Bold"/>
                <a:ea typeface="Roboto Bold"/>
                <a:cs typeface="Roboto Bold"/>
                <a:sym typeface="Roboto Bold"/>
              </a:rPr>
              <a:t>we believe can help our company’s </a:t>
            </a:r>
            <a:r>
              <a:rPr lang="en-US" sz="1868" b="1" dirty="0">
                <a:solidFill>
                  <a:srgbClr val="FF0000"/>
                </a:solidFill>
                <a:latin typeface="Roboto Bold"/>
                <a:ea typeface="Roboto Bold"/>
                <a:cs typeface="Roboto Bold"/>
                <a:sym typeface="Roboto Bold"/>
              </a:rPr>
              <a:t>growth</a:t>
            </a:r>
            <a:r>
              <a:rPr lang="en-US" sz="1868" b="1" dirty="0">
                <a:solidFill>
                  <a:srgbClr val="000000"/>
                </a:solidFill>
                <a:latin typeface="Roboto Bold"/>
                <a:ea typeface="Roboto Bold"/>
                <a:cs typeface="Roboto Bold"/>
                <a:sym typeface="Roboto Bold"/>
              </a:rPr>
              <a:t> in this market.</a:t>
            </a:r>
          </a:p>
        </p:txBody>
      </p:sp>
      <p:sp>
        <p:nvSpPr>
          <p:cNvPr id="39" name="TextBox 39">
            <a:extLst>
              <a:ext uri="{FF2B5EF4-FFF2-40B4-BE49-F238E27FC236}">
                <a16:creationId xmlns:a16="http://schemas.microsoft.com/office/drawing/2014/main" id="{A089F968-F08F-A73E-6008-48FC0A616DA9}"/>
              </a:ext>
            </a:extLst>
          </p:cNvPr>
          <p:cNvSpPr txBox="1"/>
          <p:nvPr/>
        </p:nvSpPr>
        <p:spPr>
          <a:xfrm>
            <a:off x="2706102" y="2394640"/>
            <a:ext cx="909717" cy="357697"/>
          </a:xfrm>
          <a:prstGeom prst="rect">
            <a:avLst/>
          </a:prstGeom>
        </p:spPr>
        <p:txBody>
          <a:bodyPr lIns="0" tIns="0" rIns="0" bIns="0" rtlCol="0" anchor="t">
            <a:spAutoFit/>
          </a:bodyPr>
          <a:lstStyle/>
          <a:p>
            <a:pPr algn="ctr">
              <a:lnSpc>
                <a:spcPts val="2820"/>
              </a:lnSpc>
            </a:pPr>
            <a:r>
              <a:rPr lang="en-US" sz="2014" b="1">
                <a:solidFill>
                  <a:srgbClr val="FFFFFF"/>
                </a:solidFill>
                <a:latin typeface="Roboto Bold"/>
                <a:ea typeface="Roboto Bold"/>
                <a:cs typeface="Roboto Bold"/>
                <a:sym typeface="Roboto Bold"/>
              </a:rPr>
              <a:t>PHASE</a:t>
            </a:r>
          </a:p>
        </p:txBody>
      </p:sp>
      <p:sp>
        <p:nvSpPr>
          <p:cNvPr id="40" name="TextBox 40">
            <a:extLst>
              <a:ext uri="{FF2B5EF4-FFF2-40B4-BE49-F238E27FC236}">
                <a16:creationId xmlns:a16="http://schemas.microsoft.com/office/drawing/2014/main" id="{B4600C8C-B6A0-A197-1D94-C14E25157568}"/>
              </a:ext>
            </a:extLst>
          </p:cNvPr>
          <p:cNvSpPr txBox="1"/>
          <p:nvPr/>
        </p:nvSpPr>
        <p:spPr>
          <a:xfrm>
            <a:off x="10549057" y="2394640"/>
            <a:ext cx="909717" cy="357697"/>
          </a:xfrm>
          <a:prstGeom prst="rect">
            <a:avLst/>
          </a:prstGeom>
        </p:spPr>
        <p:txBody>
          <a:bodyPr lIns="0" tIns="0" rIns="0" bIns="0" rtlCol="0" anchor="t">
            <a:spAutoFit/>
          </a:bodyPr>
          <a:lstStyle/>
          <a:p>
            <a:pPr algn="ctr">
              <a:lnSpc>
                <a:spcPts val="2820"/>
              </a:lnSpc>
            </a:pPr>
            <a:r>
              <a:rPr lang="en-US" sz="2014" b="1">
                <a:solidFill>
                  <a:srgbClr val="FFFFFF"/>
                </a:solidFill>
                <a:latin typeface="Roboto Bold"/>
                <a:ea typeface="Roboto Bold"/>
                <a:cs typeface="Roboto Bold"/>
                <a:sym typeface="Roboto Bold"/>
              </a:rPr>
              <a:t>PHASE</a:t>
            </a:r>
          </a:p>
        </p:txBody>
      </p:sp>
      <p:sp>
        <p:nvSpPr>
          <p:cNvPr id="41" name="TextBox 41">
            <a:extLst>
              <a:ext uri="{FF2B5EF4-FFF2-40B4-BE49-F238E27FC236}">
                <a16:creationId xmlns:a16="http://schemas.microsoft.com/office/drawing/2014/main" id="{1850A8BB-8F2A-B422-EFC0-3F8934EC797A}"/>
              </a:ext>
            </a:extLst>
          </p:cNvPr>
          <p:cNvSpPr txBox="1"/>
          <p:nvPr/>
        </p:nvSpPr>
        <p:spPr>
          <a:xfrm>
            <a:off x="6628029" y="8289895"/>
            <a:ext cx="909717" cy="357697"/>
          </a:xfrm>
          <a:prstGeom prst="rect">
            <a:avLst/>
          </a:prstGeom>
        </p:spPr>
        <p:txBody>
          <a:bodyPr lIns="0" tIns="0" rIns="0" bIns="0" rtlCol="0" anchor="t">
            <a:spAutoFit/>
          </a:bodyPr>
          <a:lstStyle/>
          <a:p>
            <a:pPr algn="ctr">
              <a:lnSpc>
                <a:spcPts val="2820"/>
              </a:lnSpc>
            </a:pPr>
            <a:r>
              <a:rPr lang="en-US" sz="2014" b="1">
                <a:solidFill>
                  <a:srgbClr val="FFFFFF"/>
                </a:solidFill>
                <a:latin typeface="Roboto Bold"/>
                <a:ea typeface="Roboto Bold"/>
                <a:cs typeface="Roboto Bold"/>
                <a:sym typeface="Roboto Bold"/>
              </a:rPr>
              <a:t>PHASE</a:t>
            </a:r>
          </a:p>
        </p:txBody>
      </p:sp>
      <p:sp>
        <p:nvSpPr>
          <p:cNvPr id="42" name="TextBox 42">
            <a:extLst>
              <a:ext uri="{FF2B5EF4-FFF2-40B4-BE49-F238E27FC236}">
                <a16:creationId xmlns:a16="http://schemas.microsoft.com/office/drawing/2014/main" id="{8A00C5A8-B40F-950E-1C86-D91B43B18145}"/>
              </a:ext>
            </a:extLst>
          </p:cNvPr>
          <p:cNvSpPr txBox="1"/>
          <p:nvPr/>
        </p:nvSpPr>
        <p:spPr>
          <a:xfrm>
            <a:off x="1615142" y="3310992"/>
            <a:ext cx="3081034" cy="2333298"/>
          </a:xfrm>
          <a:prstGeom prst="rect">
            <a:avLst/>
          </a:prstGeom>
        </p:spPr>
        <p:txBody>
          <a:bodyPr lIns="0" tIns="0" rIns="0" bIns="0" rtlCol="0" anchor="t">
            <a:spAutoFit/>
          </a:bodyPr>
          <a:lstStyle/>
          <a:p>
            <a:pPr algn="just">
              <a:lnSpc>
                <a:spcPts val="2643"/>
              </a:lnSpc>
            </a:pPr>
            <a:r>
              <a:rPr lang="en-US" sz="1887" b="1" dirty="0">
                <a:solidFill>
                  <a:srgbClr val="000000"/>
                </a:solidFill>
                <a:latin typeface="Roboto Bold"/>
                <a:ea typeface="Roboto Bold"/>
                <a:cs typeface="Roboto Bold"/>
                <a:sym typeface="Roboto Bold"/>
              </a:rPr>
              <a:t>Based on the </a:t>
            </a:r>
            <a:r>
              <a:rPr lang="en-US" sz="1887" b="1" dirty="0">
                <a:solidFill>
                  <a:srgbClr val="FF0000"/>
                </a:solidFill>
                <a:latin typeface="Roboto Bold"/>
                <a:ea typeface="Roboto Bold"/>
                <a:cs typeface="Roboto Bold"/>
                <a:sym typeface="Roboto Bold"/>
              </a:rPr>
              <a:t>Five Forces and VUCA</a:t>
            </a:r>
            <a:r>
              <a:rPr lang="en-US" sz="1887" b="1" dirty="0">
                <a:solidFill>
                  <a:srgbClr val="000000"/>
                </a:solidFill>
                <a:latin typeface="Roboto Bold"/>
                <a:ea typeface="Roboto Bold"/>
                <a:cs typeface="Roboto Bold"/>
                <a:sym typeface="Roboto Bold"/>
              </a:rPr>
              <a:t> </a:t>
            </a:r>
            <a:r>
              <a:rPr lang="en-US" sz="1887" b="1" dirty="0">
                <a:solidFill>
                  <a:srgbClr val="FF0000"/>
                </a:solidFill>
                <a:latin typeface="Roboto Bold"/>
                <a:ea typeface="Roboto Bold"/>
                <a:cs typeface="Roboto Bold"/>
                <a:sym typeface="Roboto Bold"/>
              </a:rPr>
              <a:t>analysis</a:t>
            </a:r>
            <a:r>
              <a:rPr lang="en-US" sz="1887" b="1" dirty="0">
                <a:solidFill>
                  <a:srgbClr val="000000"/>
                </a:solidFill>
                <a:latin typeface="Roboto Bold"/>
                <a:ea typeface="Roboto Bold"/>
                <a:cs typeface="Roboto Bold"/>
                <a:sym typeface="Roboto Bold"/>
              </a:rPr>
              <a:t>, we trained ChatGPT with this knowledge and asked it to generate 15–20 key intelligence topics relevant to our market.</a:t>
            </a:r>
          </a:p>
        </p:txBody>
      </p:sp>
      <p:sp>
        <p:nvSpPr>
          <p:cNvPr id="43" name="TextBox 43">
            <a:extLst>
              <a:ext uri="{FF2B5EF4-FFF2-40B4-BE49-F238E27FC236}">
                <a16:creationId xmlns:a16="http://schemas.microsoft.com/office/drawing/2014/main" id="{7BC9B3C3-1BCB-6CDD-D5CF-160D4A407F49}"/>
              </a:ext>
            </a:extLst>
          </p:cNvPr>
          <p:cNvSpPr txBox="1"/>
          <p:nvPr/>
        </p:nvSpPr>
        <p:spPr>
          <a:xfrm>
            <a:off x="9469212" y="3288461"/>
            <a:ext cx="3113011" cy="2052100"/>
          </a:xfrm>
          <a:prstGeom prst="rect">
            <a:avLst/>
          </a:prstGeom>
        </p:spPr>
        <p:txBody>
          <a:bodyPr lIns="0" tIns="0" rIns="0" bIns="0" rtlCol="0" anchor="t">
            <a:spAutoFit/>
          </a:bodyPr>
          <a:lstStyle/>
          <a:p>
            <a:pPr algn="just">
              <a:lnSpc>
                <a:spcPts val="2670"/>
              </a:lnSpc>
            </a:pPr>
            <a:r>
              <a:rPr lang="en-US" sz="1907" b="1" dirty="0">
                <a:solidFill>
                  <a:srgbClr val="000000"/>
                </a:solidFill>
                <a:latin typeface="Roboto Bold"/>
                <a:ea typeface="Roboto Bold"/>
                <a:cs typeface="Roboto Bold"/>
                <a:sym typeface="Roboto Bold"/>
              </a:rPr>
              <a:t>We created a rule set based on key criteria - like </a:t>
            </a:r>
            <a:r>
              <a:rPr lang="en-US" sz="1907" b="1" dirty="0">
                <a:solidFill>
                  <a:srgbClr val="FF0000"/>
                </a:solidFill>
                <a:latin typeface="Roboto Bold"/>
                <a:ea typeface="Roboto Bold"/>
                <a:cs typeface="Roboto Bold"/>
                <a:sym typeface="Roboto Bold"/>
              </a:rPr>
              <a:t>clarity, feasibility, relevance, and impact</a:t>
            </a:r>
            <a:r>
              <a:rPr lang="en-US" sz="1907" b="1" dirty="0">
                <a:solidFill>
                  <a:srgbClr val="000000"/>
                </a:solidFill>
                <a:latin typeface="Roboto Bold"/>
                <a:ea typeface="Roboto Bold"/>
                <a:cs typeface="Roboto Bold"/>
                <a:sym typeface="Roboto Bold"/>
              </a:rPr>
              <a:t> - to guide ChatGPT in generating the top 20 most suitable questions.</a:t>
            </a:r>
          </a:p>
        </p:txBody>
      </p:sp>
      <p:sp>
        <p:nvSpPr>
          <p:cNvPr id="44" name="TextBox 44">
            <a:extLst>
              <a:ext uri="{FF2B5EF4-FFF2-40B4-BE49-F238E27FC236}">
                <a16:creationId xmlns:a16="http://schemas.microsoft.com/office/drawing/2014/main" id="{59CA48CD-0AD4-5F42-95A8-82DA528E20CB}"/>
              </a:ext>
            </a:extLst>
          </p:cNvPr>
          <p:cNvSpPr txBox="1"/>
          <p:nvPr/>
        </p:nvSpPr>
        <p:spPr>
          <a:xfrm>
            <a:off x="5544287" y="6508088"/>
            <a:ext cx="3077200" cy="977383"/>
          </a:xfrm>
          <a:prstGeom prst="rect">
            <a:avLst/>
          </a:prstGeom>
        </p:spPr>
        <p:txBody>
          <a:bodyPr lIns="0" tIns="0" rIns="0" bIns="0" rtlCol="0" anchor="t">
            <a:spAutoFit/>
          </a:bodyPr>
          <a:lstStyle/>
          <a:p>
            <a:pPr algn="just">
              <a:lnSpc>
                <a:spcPts val="2639"/>
              </a:lnSpc>
            </a:pPr>
            <a:r>
              <a:rPr lang="en-US" sz="1885" b="1" dirty="0">
                <a:solidFill>
                  <a:srgbClr val="000000"/>
                </a:solidFill>
                <a:latin typeface="Roboto Bold"/>
                <a:ea typeface="Roboto Bold"/>
                <a:cs typeface="Roboto Bold"/>
                <a:sym typeface="Roboto Bold"/>
              </a:rPr>
              <a:t>We asked ChatGPT to generate </a:t>
            </a:r>
            <a:r>
              <a:rPr lang="en-US" sz="1885" b="1" dirty="0">
                <a:solidFill>
                  <a:srgbClr val="FF0000"/>
                </a:solidFill>
                <a:latin typeface="Roboto Bold"/>
                <a:ea typeface="Roboto Bold"/>
                <a:cs typeface="Roboto Bold"/>
                <a:sym typeface="Roboto Bold"/>
              </a:rPr>
              <a:t>8 - 10 questions </a:t>
            </a:r>
            <a:r>
              <a:rPr lang="en-US" sz="1885" b="1" dirty="0">
                <a:solidFill>
                  <a:srgbClr val="000000"/>
                </a:solidFill>
                <a:latin typeface="Roboto Bold"/>
                <a:ea typeface="Roboto Bold"/>
                <a:cs typeface="Roboto Bold"/>
                <a:sym typeface="Roboto Bold"/>
              </a:rPr>
              <a:t>for each topics</a:t>
            </a:r>
          </a:p>
        </p:txBody>
      </p:sp>
      <p:sp>
        <p:nvSpPr>
          <p:cNvPr id="45" name="TextBox 45">
            <a:extLst>
              <a:ext uri="{FF2B5EF4-FFF2-40B4-BE49-F238E27FC236}">
                <a16:creationId xmlns:a16="http://schemas.microsoft.com/office/drawing/2014/main" id="{424F0892-2F9C-A6A3-371E-1B3E2C718B42}"/>
              </a:ext>
            </a:extLst>
          </p:cNvPr>
          <p:cNvSpPr txBox="1"/>
          <p:nvPr/>
        </p:nvSpPr>
        <p:spPr>
          <a:xfrm>
            <a:off x="2973809" y="214503"/>
            <a:ext cx="12244736" cy="614172"/>
          </a:xfrm>
          <a:prstGeom prst="rect">
            <a:avLst/>
          </a:prstGeom>
        </p:spPr>
        <p:txBody>
          <a:bodyPr lIns="0" tIns="0" rIns="0" bIns="0" rtlCol="0" anchor="t">
            <a:spAutoFit/>
          </a:bodyPr>
          <a:lstStyle/>
          <a:p>
            <a:pPr algn="ctr">
              <a:lnSpc>
                <a:spcPts val="4704"/>
              </a:lnSpc>
            </a:pPr>
            <a:r>
              <a:rPr lang="en-US" sz="4200" b="1">
                <a:solidFill>
                  <a:srgbClr val="000000"/>
                </a:solidFill>
                <a:latin typeface="Roboto Bold"/>
                <a:ea typeface="Roboto Bold"/>
                <a:cs typeface="Roboto Bold"/>
                <a:sym typeface="Roboto Bold"/>
              </a:rPr>
              <a:t>ROADMAP TO KEY INTELLIGENCE QUESTIONS </a:t>
            </a:r>
          </a:p>
        </p:txBody>
      </p:sp>
      <p:sp>
        <p:nvSpPr>
          <p:cNvPr id="46" name="TextBox 46">
            <a:extLst>
              <a:ext uri="{FF2B5EF4-FFF2-40B4-BE49-F238E27FC236}">
                <a16:creationId xmlns:a16="http://schemas.microsoft.com/office/drawing/2014/main" id="{E157DF4D-DEA6-D47D-66F9-E01E3AF2BED7}"/>
              </a:ext>
            </a:extLst>
          </p:cNvPr>
          <p:cNvSpPr txBox="1"/>
          <p:nvPr/>
        </p:nvSpPr>
        <p:spPr>
          <a:xfrm>
            <a:off x="6762930" y="8533348"/>
            <a:ext cx="618707" cy="926540"/>
          </a:xfrm>
          <a:prstGeom prst="rect">
            <a:avLst/>
          </a:prstGeom>
        </p:spPr>
        <p:txBody>
          <a:bodyPr lIns="0" tIns="0" rIns="0" bIns="0" rtlCol="0" anchor="t">
            <a:spAutoFit/>
          </a:bodyPr>
          <a:lstStyle/>
          <a:p>
            <a:pPr algn="ctr">
              <a:lnSpc>
                <a:spcPts val="7520"/>
              </a:lnSpc>
            </a:pPr>
            <a:r>
              <a:rPr lang="en-US" sz="5371" b="1">
                <a:solidFill>
                  <a:srgbClr val="FFFFFF"/>
                </a:solidFill>
                <a:latin typeface="Roboto Bold"/>
                <a:ea typeface="Roboto Bold"/>
                <a:cs typeface="Roboto Bold"/>
                <a:sym typeface="Roboto Bold"/>
              </a:rPr>
              <a:t>2</a:t>
            </a:r>
          </a:p>
        </p:txBody>
      </p:sp>
      <p:sp>
        <p:nvSpPr>
          <p:cNvPr id="47" name="TextBox 47">
            <a:extLst>
              <a:ext uri="{FF2B5EF4-FFF2-40B4-BE49-F238E27FC236}">
                <a16:creationId xmlns:a16="http://schemas.microsoft.com/office/drawing/2014/main" id="{455D3903-9DAF-10E4-68A0-FD8162988415}"/>
              </a:ext>
            </a:extLst>
          </p:cNvPr>
          <p:cNvSpPr txBox="1"/>
          <p:nvPr/>
        </p:nvSpPr>
        <p:spPr>
          <a:xfrm>
            <a:off x="14622936" y="8533348"/>
            <a:ext cx="618707" cy="926540"/>
          </a:xfrm>
          <a:prstGeom prst="rect">
            <a:avLst/>
          </a:prstGeom>
        </p:spPr>
        <p:txBody>
          <a:bodyPr lIns="0" tIns="0" rIns="0" bIns="0" rtlCol="0" anchor="t">
            <a:spAutoFit/>
          </a:bodyPr>
          <a:lstStyle/>
          <a:p>
            <a:pPr algn="ctr">
              <a:lnSpc>
                <a:spcPts val="7520"/>
              </a:lnSpc>
            </a:pPr>
            <a:r>
              <a:rPr lang="en-US" sz="5371" b="1">
                <a:solidFill>
                  <a:srgbClr val="FFFFFF"/>
                </a:solidFill>
                <a:latin typeface="Roboto Bold"/>
                <a:ea typeface="Roboto Bold"/>
                <a:cs typeface="Roboto Bold"/>
                <a:sym typeface="Roboto Bold"/>
              </a:rPr>
              <a:t>4</a:t>
            </a:r>
          </a:p>
        </p:txBody>
      </p:sp>
      <p:sp>
        <p:nvSpPr>
          <p:cNvPr id="48" name="TextBox 48">
            <a:extLst>
              <a:ext uri="{FF2B5EF4-FFF2-40B4-BE49-F238E27FC236}">
                <a16:creationId xmlns:a16="http://schemas.microsoft.com/office/drawing/2014/main" id="{1575953C-BB76-16E7-E7E0-C6BFF969F36A}"/>
              </a:ext>
            </a:extLst>
          </p:cNvPr>
          <p:cNvSpPr txBox="1"/>
          <p:nvPr/>
        </p:nvSpPr>
        <p:spPr>
          <a:xfrm>
            <a:off x="2846305" y="1563534"/>
            <a:ext cx="618707" cy="926540"/>
          </a:xfrm>
          <a:prstGeom prst="rect">
            <a:avLst/>
          </a:prstGeom>
        </p:spPr>
        <p:txBody>
          <a:bodyPr lIns="0" tIns="0" rIns="0" bIns="0" rtlCol="0" anchor="t">
            <a:spAutoFit/>
          </a:bodyPr>
          <a:lstStyle/>
          <a:p>
            <a:pPr algn="ctr">
              <a:lnSpc>
                <a:spcPts val="7520"/>
              </a:lnSpc>
            </a:pPr>
            <a:r>
              <a:rPr lang="en-US" sz="5371" b="1">
                <a:solidFill>
                  <a:srgbClr val="FFFFFF"/>
                </a:solidFill>
                <a:latin typeface="Roboto Bold"/>
                <a:ea typeface="Roboto Bold"/>
                <a:cs typeface="Roboto Bold"/>
                <a:sym typeface="Roboto Bold"/>
              </a:rPr>
              <a:t>1</a:t>
            </a:r>
          </a:p>
        </p:txBody>
      </p:sp>
      <p:sp>
        <p:nvSpPr>
          <p:cNvPr id="49" name="TextBox 49">
            <a:extLst>
              <a:ext uri="{FF2B5EF4-FFF2-40B4-BE49-F238E27FC236}">
                <a16:creationId xmlns:a16="http://schemas.microsoft.com/office/drawing/2014/main" id="{3DF7CA13-920C-AA2B-74AB-A987FBF7A219}"/>
              </a:ext>
            </a:extLst>
          </p:cNvPr>
          <p:cNvSpPr txBox="1"/>
          <p:nvPr/>
        </p:nvSpPr>
        <p:spPr>
          <a:xfrm>
            <a:off x="10689260" y="1563534"/>
            <a:ext cx="618707" cy="926540"/>
          </a:xfrm>
          <a:prstGeom prst="rect">
            <a:avLst/>
          </a:prstGeom>
        </p:spPr>
        <p:txBody>
          <a:bodyPr lIns="0" tIns="0" rIns="0" bIns="0" rtlCol="0" anchor="t">
            <a:spAutoFit/>
          </a:bodyPr>
          <a:lstStyle/>
          <a:p>
            <a:pPr algn="ctr">
              <a:lnSpc>
                <a:spcPts val="7520"/>
              </a:lnSpc>
            </a:pPr>
            <a:r>
              <a:rPr lang="en-US" sz="5371" b="1">
                <a:solidFill>
                  <a:srgbClr val="FFFFFF"/>
                </a:solidFill>
                <a:latin typeface="Roboto Bold"/>
                <a:ea typeface="Roboto Bold"/>
                <a:cs typeface="Roboto Bold"/>
                <a:sym typeface="Roboto Bold"/>
              </a:rPr>
              <a:t>3</a:t>
            </a:r>
          </a:p>
        </p:txBody>
      </p:sp>
      <p:sp>
        <p:nvSpPr>
          <p:cNvPr id="61" name="Freeform 51">
            <a:extLst>
              <a:ext uri="{FF2B5EF4-FFF2-40B4-BE49-F238E27FC236}">
                <a16:creationId xmlns:a16="http://schemas.microsoft.com/office/drawing/2014/main" id="{F2FAAD9D-1288-36D5-A6FF-FBC9F376B786}"/>
              </a:ext>
            </a:extLst>
          </p:cNvPr>
          <p:cNvSpPr/>
          <p:nvPr/>
        </p:nvSpPr>
        <p:spPr>
          <a:xfrm>
            <a:off x="17199178" y="3032058"/>
            <a:ext cx="1018770" cy="2111442"/>
          </a:xfrm>
          <a:custGeom>
            <a:avLst/>
            <a:gdLst/>
            <a:ahLst/>
            <a:cxnLst/>
            <a:rect l="l" t="t" r="r" b="b"/>
            <a:pathLst>
              <a:path w="1358361" h="2815255">
                <a:moveTo>
                  <a:pt x="0" y="0"/>
                </a:moveTo>
                <a:lnTo>
                  <a:pt x="1358361" y="0"/>
                </a:lnTo>
                <a:lnTo>
                  <a:pt x="1358361" y="2815255"/>
                </a:lnTo>
                <a:lnTo>
                  <a:pt x="0" y="281525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it-IT"/>
          </a:p>
        </p:txBody>
      </p:sp>
    </p:spTree>
    <p:extLst>
      <p:ext uri="{BB962C8B-B14F-4D97-AF65-F5344CB8AC3E}">
        <p14:creationId xmlns:p14="http://schemas.microsoft.com/office/powerpoint/2010/main" val="982957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BF9FB"/>
        </a:solidFill>
        <a:effectLst/>
      </p:bgPr>
    </p:bg>
    <p:spTree>
      <p:nvGrpSpPr>
        <p:cNvPr id="1" name="">
          <a:extLst>
            <a:ext uri="{FF2B5EF4-FFF2-40B4-BE49-F238E27FC236}">
              <a16:creationId xmlns:a16="http://schemas.microsoft.com/office/drawing/2014/main" id="{CED0E73E-3A48-5039-7D1C-B9014D048422}"/>
            </a:ext>
          </a:extLst>
        </p:cNvPr>
        <p:cNvGrpSpPr/>
        <p:nvPr/>
      </p:nvGrpSpPr>
      <p:grpSpPr>
        <a:xfrm>
          <a:off x="0" y="0"/>
          <a:ext cx="0" cy="0"/>
          <a:chOff x="0" y="0"/>
          <a:chExt cx="0" cy="0"/>
        </a:xfrm>
      </p:grpSpPr>
      <p:grpSp>
        <p:nvGrpSpPr>
          <p:cNvPr id="55" name="Group 11">
            <a:extLst>
              <a:ext uri="{FF2B5EF4-FFF2-40B4-BE49-F238E27FC236}">
                <a16:creationId xmlns:a16="http://schemas.microsoft.com/office/drawing/2014/main" id="{1FC8B546-0DD5-9524-B889-33D5277632EC}"/>
              </a:ext>
            </a:extLst>
          </p:cNvPr>
          <p:cNvGrpSpPr/>
          <p:nvPr/>
        </p:nvGrpSpPr>
        <p:grpSpPr>
          <a:xfrm>
            <a:off x="809105" y="1502070"/>
            <a:ext cx="15043124" cy="8470061"/>
            <a:chOff x="76200" y="-28575"/>
            <a:chExt cx="6637305" cy="3737148"/>
          </a:xfrm>
        </p:grpSpPr>
        <p:sp>
          <p:nvSpPr>
            <p:cNvPr id="56" name="Freeform 12">
              <a:extLst>
                <a:ext uri="{FF2B5EF4-FFF2-40B4-BE49-F238E27FC236}">
                  <a16:creationId xmlns:a16="http://schemas.microsoft.com/office/drawing/2014/main" id="{E7DEA68C-9BDB-F705-4FE6-BC7D0248734F}"/>
                </a:ext>
              </a:extLst>
            </p:cNvPr>
            <p:cNvSpPr/>
            <p:nvPr/>
          </p:nvSpPr>
          <p:spPr>
            <a:xfrm>
              <a:off x="5900705" y="2895773"/>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AB59"/>
            </a:solidFill>
          </p:spPr>
          <p:txBody>
            <a:bodyPr/>
            <a:lstStyle/>
            <a:p>
              <a:endParaRPr lang="it-IT" dirty="0"/>
            </a:p>
          </p:txBody>
        </p:sp>
        <p:sp>
          <p:nvSpPr>
            <p:cNvPr id="57" name="TextBox 13">
              <a:extLst>
                <a:ext uri="{FF2B5EF4-FFF2-40B4-BE49-F238E27FC236}">
                  <a16:creationId xmlns:a16="http://schemas.microsoft.com/office/drawing/2014/main" id="{ABC2CA78-40D7-D92B-CAFA-6FE7A6AF9AEA}"/>
                </a:ext>
              </a:extLst>
            </p:cNvPr>
            <p:cNvSpPr txBox="1"/>
            <p:nvPr/>
          </p:nvSpPr>
          <p:spPr>
            <a:xfrm>
              <a:off x="76200" y="-28575"/>
              <a:ext cx="660400" cy="765175"/>
            </a:xfrm>
            <a:prstGeom prst="rect">
              <a:avLst/>
            </a:prstGeom>
          </p:spPr>
          <p:txBody>
            <a:bodyPr lIns="50800" tIns="50800" rIns="50800" bIns="50800" rtlCol="0" anchor="ctr"/>
            <a:lstStyle/>
            <a:p>
              <a:pPr algn="ctr">
                <a:lnSpc>
                  <a:spcPts val="6719"/>
                </a:lnSpc>
              </a:pPr>
              <a:endParaRPr dirty="0"/>
            </a:p>
          </p:txBody>
        </p:sp>
      </p:grpSp>
      <p:grpSp>
        <p:nvGrpSpPr>
          <p:cNvPr id="58" name="Group 5">
            <a:extLst>
              <a:ext uri="{FF2B5EF4-FFF2-40B4-BE49-F238E27FC236}">
                <a16:creationId xmlns:a16="http://schemas.microsoft.com/office/drawing/2014/main" id="{47EB3480-78C6-9A4A-0FAD-3BA1F409AA36}"/>
              </a:ext>
            </a:extLst>
          </p:cNvPr>
          <p:cNvGrpSpPr/>
          <p:nvPr/>
        </p:nvGrpSpPr>
        <p:grpSpPr>
          <a:xfrm>
            <a:off x="2245177" y="1131417"/>
            <a:ext cx="1842171" cy="1842171"/>
            <a:chOff x="0" y="0"/>
            <a:chExt cx="812800" cy="812800"/>
          </a:xfrm>
        </p:grpSpPr>
        <p:sp>
          <p:nvSpPr>
            <p:cNvPr id="59" name="Freeform 6">
              <a:extLst>
                <a:ext uri="{FF2B5EF4-FFF2-40B4-BE49-F238E27FC236}">
                  <a16:creationId xmlns:a16="http://schemas.microsoft.com/office/drawing/2014/main" id="{348EEFE8-BE3A-6573-F4A1-66869EEC06D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757"/>
            </a:solidFill>
          </p:spPr>
          <p:txBody>
            <a:bodyPr/>
            <a:lstStyle/>
            <a:p>
              <a:endParaRPr lang="it-IT"/>
            </a:p>
          </p:txBody>
        </p:sp>
        <p:sp>
          <p:nvSpPr>
            <p:cNvPr id="60" name="TextBox 7">
              <a:extLst>
                <a:ext uri="{FF2B5EF4-FFF2-40B4-BE49-F238E27FC236}">
                  <a16:creationId xmlns:a16="http://schemas.microsoft.com/office/drawing/2014/main" id="{6120A60D-B787-C1B5-28F7-82997489AB75}"/>
                </a:ext>
              </a:extLst>
            </p:cNvPr>
            <p:cNvSpPr txBox="1"/>
            <p:nvPr/>
          </p:nvSpPr>
          <p:spPr>
            <a:xfrm>
              <a:off x="76200" y="-28575"/>
              <a:ext cx="660400" cy="765175"/>
            </a:xfrm>
            <a:prstGeom prst="rect">
              <a:avLst/>
            </a:prstGeom>
          </p:spPr>
          <p:txBody>
            <a:bodyPr lIns="50800" tIns="50800" rIns="50800" bIns="50800" rtlCol="0" anchor="ctr"/>
            <a:lstStyle/>
            <a:p>
              <a:pPr algn="ctr">
                <a:lnSpc>
                  <a:spcPts val="6719"/>
                </a:lnSpc>
              </a:pPr>
              <a:endParaRPr/>
            </a:p>
          </p:txBody>
        </p:sp>
      </p:grpSp>
      <p:grpSp>
        <p:nvGrpSpPr>
          <p:cNvPr id="5" name="Group 5">
            <a:extLst>
              <a:ext uri="{FF2B5EF4-FFF2-40B4-BE49-F238E27FC236}">
                <a16:creationId xmlns:a16="http://schemas.microsoft.com/office/drawing/2014/main" id="{AA534F01-1A51-A50D-DC7F-D29C807F87D4}"/>
              </a:ext>
            </a:extLst>
          </p:cNvPr>
          <p:cNvGrpSpPr/>
          <p:nvPr/>
        </p:nvGrpSpPr>
        <p:grpSpPr>
          <a:xfrm>
            <a:off x="10077528" y="1160540"/>
            <a:ext cx="1842171" cy="1842171"/>
            <a:chOff x="0" y="0"/>
            <a:chExt cx="812800" cy="812800"/>
          </a:xfrm>
        </p:grpSpPr>
        <p:sp>
          <p:nvSpPr>
            <p:cNvPr id="6" name="Freeform 6">
              <a:extLst>
                <a:ext uri="{FF2B5EF4-FFF2-40B4-BE49-F238E27FC236}">
                  <a16:creationId xmlns:a16="http://schemas.microsoft.com/office/drawing/2014/main" id="{45AE9A9C-F123-3637-5831-659A72B689D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757"/>
            </a:solidFill>
          </p:spPr>
          <p:txBody>
            <a:bodyPr/>
            <a:lstStyle/>
            <a:p>
              <a:endParaRPr lang="it-IT"/>
            </a:p>
          </p:txBody>
        </p:sp>
        <p:sp>
          <p:nvSpPr>
            <p:cNvPr id="7" name="TextBox 7">
              <a:extLst>
                <a:ext uri="{FF2B5EF4-FFF2-40B4-BE49-F238E27FC236}">
                  <a16:creationId xmlns:a16="http://schemas.microsoft.com/office/drawing/2014/main" id="{039331AE-BE57-CEB8-2D78-00DA6B5FD92E}"/>
                </a:ext>
              </a:extLst>
            </p:cNvPr>
            <p:cNvSpPr txBox="1"/>
            <p:nvPr/>
          </p:nvSpPr>
          <p:spPr>
            <a:xfrm>
              <a:off x="76200" y="-28575"/>
              <a:ext cx="660400" cy="765175"/>
            </a:xfrm>
            <a:prstGeom prst="rect">
              <a:avLst/>
            </a:prstGeom>
          </p:spPr>
          <p:txBody>
            <a:bodyPr lIns="50800" tIns="50800" rIns="50800" bIns="50800" rtlCol="0" anchor="ctr"/>
            <a:lstStyle/>
            <a:p>
              <a:pPr algn="ctr">
                <a:lnSpc>
                  <a:spcPts val="6719"/>
                </a:lnSpc>
              </a:pPr>
              <a:endParaRPr/>
            </a:p>
          </p:txBody>
        </p:sp>
      </p:grpSp>
      <p:grpSp>
        <p:nvGrpSpPr>
          <p:cNvPr id="8" name="Group 8">
            <a:extLst>
              <a:ext uri="{FF2B5EF4-FFF2-40B4-BE49-F238E27FC236}">
                <a16:creationId xmlns:a16="http://schemas.microsoft.com/office/drawing/2014/main" id="{BD98AADF-E36E-51EF-B1C8-031B4A447036}"/>
              </a:ext>
            </a:extLst>
          </p:cNvPr>
          <p:cNvGrpSpPr/>
          <p:nvPr/>
        </p:nvGrpSpPr>
        <p:grpSpPr>
          <a:xfrm>
            <a:off x="6151198" y="8118271"/>
            <a:ext cx="1842171" cy="1842171"/>
            <a:chOff x="0" y="0"/>
            <a:chExt cx="812800" cy="812800"/>
          </a:xfrm>
        </p:grpSpPr>
        <p:sp>
          <p:nvSpPr>
            <p:cNvPr id="9" name="Freeform 9">
              <a:extLst>
                <a:ext uri="{FF2B5EF4-FFF2-40B4-BE49-F238E27FC236}">
                  <a16:creationId xmlns:a16="http://schemas.microsoft.com/office/drawing/2014/main" id="{89C81213-AFA6-D935-5DC2-F20AB11639C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757"/>
            </a:solidFill>
          </p:spPr>
          <p:txBody>
            <a:bodyPr/>
            <a:lstStyle/>
            <a:p>
              <a:endParaRPr lang="it-IT"/>
            </a:p>
          </p:txBody>
        </p:sp>
        <p:sp>
          <p:nvSpPr>
            <p:cNvPr id="10" name="TextBox 10">
              <a:extLst>
                <a:ext uri="{FF2B5EF4-FFF2-40B4-BE49-F238E27FC236}">
                  <a16:creationId xmlns:a16="http://schemas.microsoft.com/office/drawing/2014/main" id="{E1700630-55DB-9902-C540-726C06FA0D42}"/>
                </a:ext>
              </a:extLst>
            </p:cNvPr>
            <p:cNvSpPr txBox="1"/>
            <p:nvPr/>
          </p:nvSpPr>
          <p:spPr>
            <a:xfrm>
              <a:off x="76200" y="-28575"/>
              <a:ext cx="660400" cy="765175"/>
            </a:xfrm>
            <a:prstGeom prst="rect">
              <a:avLst/>
            </a:prstGeom>
          </p:spPr>
          <p:txBody>
            <a:bodyPr lIns="50800" tIns="50800" rIns="50800" bIns="50800" rtlCol="0" anchor="ctr"/>
            <a:lstStyle/>
            <a:p>
              <a:pPr algn="ctr">
                <a:lnSpc>
                  <a:spcPts val="6719"/>
                </a:lnSpc>
              </a:pPr>
              <a:endParaRPr/>
            </a:p>
          </p:txBody>
        </p:sp>
      </p:grpSp>
      <p:grpSp>
        <p:nvGrpSpPr>
          <p:cNvPr id="14" name="Group 14">
            <a:extLst>
              <a:ext uri="{FF2B5EF4-FFF2-40B4-BE49-F238E27FC236}">
                <a16:creationId xmlns:a16="http://schemas.microsoft.com/office/drawing/2014/main" id="{23A161F8-9421-1268-328B-484EDB688D93}"/>
              </a:ext>
            </a:extLst>
          </p:cNvPr>
          <p:cNvGrpSpPr/>
          <p:nvPr/>
        </p:nvGrpSpPr>
        <p:grpSpPr>
          <a:xfrm>
            <a:off x="-1196575" y="955511"/>
            <a:ext cx="20479178" cy="9209961"/>
            <a:chOff x="0" y="0"/>
            <a:chExt cx="27305571" cy="12279948"/>
          </a:xfrm>
        </p:grpSpPr>
        <p:sp>
          <p:nvSpPr>
            <p:cNvPr id="15" name="Freeform 15">
              <a:extLst>
                <a:ext uri="{FF2B5EF4-FFF2-40B4-BE49-F238E27FC236}">
                  <a16:creationId xmlns:a16="http://schemas.microsoft.com/office/drawing/2014/main" id="{FAA51D94-4FE1-F81B-32A7-B233039B088D}"/>
                </a:ext>
              </a:extLst>
            </p:cNvPr>
            <p:cNvSpPr/>
            <p:nvPr/>
          </p:nvSpPr>
          <p:spPr>
            <a:xfrm>
              <a:off x="5802978" y="2981"/>
              <a:ext cx="3053863" cy="3053863"/>
            </a:xfrm>
            <a:custGeom>
              <a:avLst/>
              <a:gdLst/>
              <a:ahLst/>
              <a:cxnLst/>
              <a:rect l="l" t="t" r="r" b="b"/>
              <a:pathLst>
                <a:path w="3053863" h="3053863">
                  <a:moveTo>
                    <a:pt x="0" y="0"/>
                  </a:moveTo>
                  <a:lnTo>
                    <a:pt x="3053862" y="0"/>
                  </a:lnTo>
                  <a:lnTo>
                    <a:pt x="3053862" y="3053862"/>
                  </a:lnTo>
                  <a:lnTo>
                    <a:pt x="0" y="30538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16" name="Freeform 16">
              <a:extLst>
                <a:ext uri="{FF2B5EF4-FFF2-40B4-BE49-F238E27FC236}">
                  <a16:creationId xmlns:a16="http://schemas.microsoft.com/office/drawing/2014/main" id="{575BAA31-8BFC-D72E-3374-924376E32C0C}"/>
                </a:ext>
              </a:extLst>
            </p:cNvPr>
            <p:cNvSpPr/>
            <p:nvPr/>
          </p:nvSpPr>
          <p:spPr>
            <a:xfrm flipH="1">
              <a:off x="2756185" y="2981"/>
              <a:ext cx="3053863" cy="3053863"/>
            </a:xfrm>
            <a:custGeom>
              <a:avLst/>
              <a:gdLst/>
              <a:ahLst/>
              <a:cxnLst/>
              <a:rect l="l" t="t" r="r" b="b"/>
              <a:pathLst>
                <a:path w="3053863" h="3053863">
                  <a:moveTo>
                    <a:pt x="3053862" y="0"/>
                  </a:moveTo>
                  <a:lnTo>
                    <a:pt x="0" y="0"/>
                  </a:lnTo>
                  <a:lnTo>
                    <a:pt x="0" y="3053862"/>
                  </a:lnTo>
                  <a:lnTo>
                    <a:pt x="3053862" y="3053862"/>
                  </a:lnTo>
                  <a:lnTo>
                    <a:pt x="3053862"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17" name="Freeform 17">
              <a:extLst>
                <a:ext uri="{FF2B5EF4-FFF2-40B4-BE49-F238E27FC236}">
                  <a16:creationId xmlns:a16="http://schemas.microsoft.com/office/drawing/2014/main" id="{B96BD3A4-4EA9-6351-F965-06C30F6A7C6F}"/>
                </a:ext>
              </a:extLst>
            </p:cNvPr>
            <p:cNvSpPr/>
            <p:nvPr/>
          </p:nvSpPr>
          <p:spPr>
            <a:xfrm rot="-10800000">
              <a:off x="7985420" y="9226085"/>
              <a:ext cx="3053863" cy="3053863"/>
            </a:xfrm>
            <a:custGeom>
              <a:avLst/>
              <a:gdLst/>
              <a:ahLst/>
              <a:cxnLst/>
              <a:rect l="l" t="t" r="r" b="b"/>
              <a:pathLst>
                <a:path w="3053863" h="3053863">
                  <a:moveTo>
                    <a:pt x="0" y="0"/>
                  </a:moveTo>
                  <a:lnTo>
                    <a:pt x="3053862" y="0"/>
                  </a:lnTo>
                  <a:lnTo>
                    <a:pt x="3053862" y="3053863"/>
                  </a:lnTo>
                  <a:lnTo>
                    <a:pt x="0" y="30538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18" name="Freeform 18">
              <a:extLst>
                <a:ext uri="{FF2B5EF4-FFF2-40B4-BE49-F238E27FC236}">
                  <a16:creationId xmlns:a16="http://schemas.microsoft.com/office/drawing/2014/main" id="{74CBCB6A-1049-7D6B-DD6F-C351E526152D}"/>
                </a:ext>
              </a:extLst>
            </p:cNvPr>
            <p:cNvSpPr/>
            <p:nvPr/>
          </p:nvSpPr>
          <p:spPr>
            <a:xfrm rot="-10800000" flipH="1">
              <a:off x="11032213" y="9226085"/>
              <a:ext cx="3053863" cy="3053863"/>
            </a:xfrm>
            <a:custGeom>
              <a:avLst/>
              <a:gdLst/>
              <a:ahLst/>
              <a:cxnLst/>
              <a:rect l="l" t="t" r="r" b="b"/>
              <a:pathLst>
                <a:path w="3053863" h="3053863">
                  <a:moveTo>
                    <a:pt x="3053863" y="0"/>
                  </a:moveTo>
                  <a:lnTo>
                    <a:pt x="0" y="0"/>
                  </a:lnTo>
                  <a:lnTo>
                    <a:pt x="0" y="3053863"/>
                  </a:lnTo>
                  <a:lnTo>
                    <a:pt x="3053863" y="3053863"/>
                  </a:lnTo>
                  <a:lnTo>
                    <a:pt x="305386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19" name="Freeform 19">
              <a:extLst>
                <a:ext uri="{FF2B5EF4-FFF2-40B4-BE49-F238E27FC236}">
                  <a16:creationId xmlns:a16="http://schemas.microsoft.com/office/drawing/2014/main" id="{03677041-DF4C-BE8B-FEB4-9136BD2FC972}"/>
                </a:ext>
              </a:extLst>
            </p:cNvPr>
            <p:cNvSpPr/>
            <p:nvPr/>
          </p:nvSpPr>
          <p:spPr>
            <a:xfrm rot="5400000">
              <a:off x="7267702" y="3768828"/>
              <a:ext cx="2310074" cy="868203"/>
            </a:xfrm>
            <a:custGeom>
              <a:avLst/>
              <a:gdLst/>
              <a:ahLst/>
              <a:cxnLst/>
              <a:rect l="l" t="t" r="r" b="b"/>
              <a:pathLst>
                <a:path w="2310074" h="868203">
                  <a:moveTo>
                    <a:pt x="0" y="0"/>
                  </a:moveTo>
                  <a:lnTo>
                    <a:pt x="2310074" y="0"/>
                  </a:lnTo>
                  <a:lnTo>
                    <a:pt x="2310074" y="868203"/>
                  </a:lnTo>
                  <a:lnTo>
                    <a:pt x="0" y="8682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20" name="Freeform 20">
              <a:extLst>
                <a:ext uri="{FF2B5EF4-FFF2-40B4-BE49-F238E27FC236}">
                  <a16:creationId xmlns:a16="http://schemas.microsoft.com/office/drawing/2014/main" id="{5787C1DF-8277-4468-79B5-A86935D5C19F}"/>
                </a:ext>
              </a:extLst>
            </p:cNvPr>
            <p:cNvSpPr/>
            <p:nvPr/>
          </p:nvSpPr>
          <p:spPr>
            <a:xfrm rot="5400000">
              <a:off x="7267702" y="6063997"/>
              <a:ext cx="2310074" cy="868203"/>
            </a:xfrm>
            <a:custGeom>
              <a:avLst/>
              <a:gdLst/>
              <a:ahLst/>
              <a:cxnLst/>
              <a:rect l="l" t="t" r="r" b="b"/>
              <a:pathLst>
                <a:path w="2310074" h="868203">
                  <a:moveTo>
                    <a:pt x="0" y="0"/>
                  </a:moveTo>
                  <a:lnTo>
                    <a:pt x="2310074" y="0"/>
                  </a:lnTo>
                  <a:lnTo>
                    <a:pt x="2310074" y="868203"/>
                  </a:lnTo>
                  <a:lnTo>
                    <a:pt x="0" y="8682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21" name="Freeform 21">
              <a:extLst>
                <a:ext uri="{FF2B5EF4-FFF2-40B4-BE49-F238E27FC236}">
                  <a16:creationId xmlns:a16="http://schemas.microsoft.com/office/drawing/2014/main" id="{B686F1AC-387A-3B02-832E-084207DE2D37}"/>
                </a:ext>
              </a:extLst>
            </p:cNvPr>
            <p:cNvSpPr/>
            <p:nvPr/>
          </p:nvSpPr>
          <p:spPr>
            <a:xfrm rot="5400000">
              <a:off x="7267702" y="7660321"/>
              <a:ext cx="2310074" cy="868203"/>
            </a:xfrm>
            <a:custGeom>
              <a:avLst/>
              <a:gdLst/>
              <a:ahLst/>
              <a:cxnLst/>
              <a:rect l="l" t="t" r="r" b="b"/>
              <a:pathLst>
                <a:path w="2310074" h="868203">
                  <a:moveTo>
                    <a:pt x="0" y="0"/>
                  </a:moveTo>
                  <a:lnTo>
                    <a:pt x="2310074" y="0"/>
                  </a:lnTo>
                  <a:lnTo>
                    <a:pt x="2310074" y="868203"/>
                  </a:lnTo>
                  <a:lnTo>
                    <a:pt x="0" y="8682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22" name="Freeform 22">
              <a:extLst>
                <a:ext uri="{FF2B5EF4-FFF2-40B4-BE49-F238E27FC236}">
                  <a16:creationId xmlns:a16="http://schemas.microsoft.com/office/drawing/2014/main" id="{E3C71540-94AF-794D-A145-10D7BAE24C56}"/>
                </a:ext>
              </a:extLst>
            </p:cNvPr>
            <p:cNvSpPr/>
            <p:nvPr/>
          </p:nvSpPr>
          <p:spPr>
            <a:xfrm>
              <a:off x="16267320" y="0"/>
              <a:ext cx="3053863" cy="3053863"/>
            </a:xfrm>
            <a:custGeom>
              <a:avLst/>
              <a:gdLst/>
              <a:ahLst/>
              <a:cxnLst/>
              <a:rect l="l" t="t" r="r" b="b"/>
              <a:pathLst>
                <a:path w="3053863" h="3053863">
                  <a:moveTo>
                    <a:pt x="0" y="0"/>
                  </a:moveTo>
                  <a:lnTo>
                    <a:pt x="3053863" y="0"/>
                  </a:lnTo>
                  <a:lnTo>
                    <a:pt x="3053863" y="3053863"/>
                  </a:lnTo>
                  <a:lnTo>
                    <a:pt x="0" y="30538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23" name="Freeform 23">
              <a:extLst>
                <a:ext uri="{FF2B5EF4-FFF2-40B4-BE49-F238E27FC236}">
                  <a16:creationId xmlns:a16="http://schemas.microsoft.com/office/drawing/2014/main" id="{9CAD432D-C204-E246-D249-3378EA925B70}"/>
                </a:ext>
              </a:extLst>
            </p:cNvPr>
            <p:cNvSpPr/>
            <p:nvPr/>
          </p:nvSpPr>
          <p:spPr>
            <a:xfrm flipH="1">
              <a:off x="13220527" y="0"/>
              <a:ext cx="3053863" cy="3053863"/>
            </a:xfrm>
            <a:custGeom>
              <a:avLst/>
              <a:gdLst/>
              <a:ahLst/>
              <a:cxnLst/>
              <a:rect l="l" t="t" r="r" b="b"/>
              <a:pathLst>
                <a:path w="3053863" h="3053863">
                  <a:moveTo>
                    <a:pt x="3053862" y="0"/>
                  </a:moveTo>
                  <a:lnTo>
                    <a:pt x="0" y="0"/>
                  </a:lnTo>
                  <a:lnTo>
                    <a:pt x="0" y="3053863"/>
                  </a:lnTo>
                  <a:lnTo>
                    <a:pt x="3053862" y="3053863"/>
                  </a:lnTo>
                  <a:lnTo>
                    <a:pt x="3053862"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24" name="Freeform 24">
              <a:extLst>
                <a:ext uri="{FF2B5EF4-FFF2-40B4-BE49-F238E27FC236}">
                  <a16:creationId xmlns:a16="http://schemas.microsoft.com/office/drawing/2014/main" id="{40E162C6-13D9-8458-4593-BDF9E487151E}"/>
                </a:ext>
              </a:extLst>
            </p:cNvPr>
            <p:cNvSpPr/>
            <p:nvPr/>
          </p:nvSpPr>
          <p:spPr>
            <a:xfrm rot="-10800000">
              <a:off x="18449762" y="9223104"/>
              <a:ext cx="3053863" cy="3053863"/>
            </a:xfrm>
            <a:custGeom>
              <a:avLst/>
              <a:gdLst/>
              <a:ahLst/>
              <a:cxnLst/>
              <a:rect l="l" t="t" r="r" b="b"/>
              <a:pathLst>
                <a:path w="3053863" h="3053863">
                  <a:moveTo>
                    <a:pt x="0" y="0"/>
                  </a:moveTo>
                  <a:lnTo>
                    <a:pt x="3053863" y="0"/>
                  </a:lnTo>
                  <a:lnTo>
                    <a:pt x="3053863" y="3053863"/>
                  </a:lnTo>
                  <a:lnTo>
                    <a:pt x="0" y="30538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25" name="Freeform 25">
              <a:extLst>
                <a:ext uri="{FF2B5EF4-FFF2-40B4-BE49-F238E27FC236}">
                  <a16:creationId xmlns:a16="http://schemas.microsoft.com/office/drawing/2014/main" id="{1C9D5DAC-EFF1-9EB6-766C-1AAFB8467405}"/>
                </a:ext>
              </a:extLst>
            </p:cNvPr>
            <p:cNvSpPr/>
            <p:nvPr/>
          </p:nvSpPr>
          <p:spPr>
            <a:xfrm rot="-10800000" flipH="1">
              <a:off x="21496555" y="9223104"/>
              <a:ext cx="3053863" cy="3053863"/>
            </a:xfrm>
            <a:custGeom>
              <a:avLst/>
              <a:gdLst/>
              <a:ahLst/>
              <a:cxnLst/>
              <a:rect l="l" t="t" r="r" b="b"/>
              <a:pathLst>
                <a:path w="3053863" h="3053863">
                  <a:moveTo>
                    <a:pt x="3053863" y="0"/>
                  </a:moveTo>
                  <a:lnTo>
                    <a:pt x="0" y="0"/>
                  </a:lnTo>
                  <a:lnTo>
                    <a:pt x="0" y="3053863"/>
                  </a:lnTo>
                  <a:lnTo>
                    <a:pt x="3053863" y="3053863"/>
                  </a:lnTo>
                  <a:lnTo>
                    <a:pt x="305386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26" name="Freeform 26">
              <a:extLst>
                <a:ext uri="{FF2B5EF4-FFF2-40B4-BE49-F238E27FC236}">
                  <a16:creationId xmlns:a16="http://schemas.microsoft.com/office/drawing/2014/main" id="{D22C4448-0CF5-B050-980D-ABCFAA1877DE}"/>
                </a:ext>
              </a:extLst>
            </p:cNvPr>
            <p:cNvSpPr/>
            <p:nvPr/>
          </p:nvSpPr>
          <p:spPr>
            <a:xfrm rot="5400000">
              <a:off x="17732044" y="3765847"/>
              <a:ext cx="2310074" cy="868203"/>
            </a:xfrm>
            <a:custGeom>
              <a:avLst/>
              <a:gdLst/>
              <a:ahLst/>
              <a:cxnLst/>
              <a:rect l="l" t="t" r="r" b="b"/>
              <a:pathLst>
                <a:path w="2310074" h="868203">
                  <a:moveTo>
                    <a:pt x="0" y="0"/>
                  </a:moveTo>
                  <a:lnTo>
                    <a:pt x="2310074" y="0"/>
                  </a:lnTo>
                  <a:lnTo>
                    <a:pt x="2310074" y="868203"/>
                  </a:lnTo>
                  <a:lnTo>
                    <a:pt x="0" y="8682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27" name="Freeform 27">
              <a:extLst>
                <a:ext uri="{FF2B5EF4-FFF2-40B4-BE49-F238E27FC236}">
                  <a16:creationId xmlns:a16="http://schemas.microsoft.com/office/drawing/2014/main" id="{1A18B695-510E-064B-BDED-5B32AF391889}"/>
                </a:ext>
              </a:extLst>
            </p:cNvPr>
            <p:cNvSpPr/>
            <p:nvPr/>
          </p:nvSpPr>
          <p:spPr>
            <a:xfrm rot="5400000">
              <a:off x="17732044" y="6061016"/>
              <a:ext cx="2310074" cy="868203"/>
            </a:xfrm>
            <a:custGeom>
              <a:avLst/>
              <a:gdLst/>
              <a:ahLst/>
              <a:cxnLst/>
              <a:rect l="l" t="t" r="r" b="b"/>
              <a:pathLst>
                <a:path w="2310074" h="868203">
                  <a:moveTo>
                    <a:pt x="0" y="0"/>
                  </a:moveTo>
                  <a:lnTo>
                    <a:pt x="2310074" y="0"/>
                  </a:lnTo>
                  <a:lnTo>
                    <a:pt x="2310074" y="868203"/>
                  </a:lnTo>
                  <a:lnTo>
                    <a:pt x="0" y="8682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28" name="Freeform 28">
              <a:extLst>
                <a:ext uri="{FF2B5EF4-FFF2-40B4-BE49-F238E27FC236}">
                  <a16:creationId xmlns:a16="http://schemas.microsoft.com/office/drawing/2014/main" id="{C2FE1298-7C1E-113D-6796-2F5F8A65BC3A}"/>
                </a:ext>
              </a:extLst>
            </p:cNvPr>
            <p:cNvSpPr/>
            <p:nvPr/>
          </p:nvSpPr>
          <p:spPr>
            <a:xfrm rot="5400000">
              <a:off x="17732044" y="7657340"/>
              <a:ext cx="2310074" cy="868203"/>
            </a:xfrm>
            <a:custGeom>
              <a:avLst/>
              <a:gdLst/>
              <a:ahLst/>
              <a:cxnLst/>
              <a:rect l="l" t="t" r="r" b="b"/>
              <a:pathLst>
                <a:path w="2310074" h="868203">
                  <a:moveTo>
                    <a:pt x="0" y="0"/>
                  </a:moveTo>
                  <a:lnTo>
                    <a:pt x="2310074" y="0"/>
                  </a:lnTo>
                  <a:lnTo>
                    <a:pt x="2310074" y="868203"/>
                  </a:lnTo>
                  <a:lnTo>
                    <a:pt x="0" y="8682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29" name="Freeform 29">
              <a:extLst>
                <a:ext uri="{FF2B5EF4-FFF2-40B4-BE49-F238E27FC236}">
                  <a16:creationId xmlns:a16="http://schemas.microsoft.com/office/drawing/2014/main" id="{5514160D-227F-5380-8581-AA28B81449C5}"/>
                </a:ext>
              </a:extLst>
            </p:cNvPr>
            <p:cNvSpPr/>
            <p:nvPr/>
          </p:nvSpPr>
          <p:spPr>
            <a:xfrm rot="5400000">
              <a:off x="22961280" y="7657340"/>
              <a:ext cx="2310074" cy="868203"/>
            </a:xfrm>
            <a:custGeom>
              <a:avLst/>
              <a:gdLst/>
              <a:ahLst/>
              <a:cxnLst/>
              <a:rect l="l" t="t" r="r" b="b"/>
              <a:pathLst>
                <a:path w="2310074" h="868203">
                  <a:moveTo>
                    <a:pt x="0" y="0"/>
                  </a:moveTo>
                  <a:lnTo>
                    <a:pt x="2310074" y="0"/>
                  </a:lnTo>
                  <a:lnTo>
                    <a:pt x="2310074" y="868203"/>
                  </a:lnTo>
                  <a:lnTo>
                    <a:pt x="0" y="8682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30" name="Freeform 30">
              <a:extLst>
                <a:ext uri="{FF2B5EF4-FFF2-40B4-BE49-F238E27FC236}">
                  <a16:creationId xmlns:a16="http://schemas.microsoft.com/office/drawing/2014/main" id="{44EBD2C7-FDFA-6DE0-F3FE-47D13583EE10}"/>
                </a:ext>
              </a:extLst>
            </p:cNvPr>
            <p:cNvSpPr/>
            <p:nvPr/>
          </p:nvSpPr>
          <p:spPr>
            <a:xfrm rot="-5400000">
              <a:off x="2034217" y="3760737"/>
              <a:ext cx="2310074" cy="868203"/>
            </a:xfrm>
            <a:custGeom>
              <a:avLst/>
              <a:gdLst/>
              <a:ahLst/>
              <a:cxnLst/>
              <a:rect l="l" t="t" r="r" b="b"/>
              <a:pathLst>
                <a:path w="2310074" h="868203">
                  <a:moveTo>
                    <a:pt x="0" y="0"/>
                  </a:moveTo>
                  <a:lnTo>
                    <a:pt x="2310074" y="0"/>
                  </a:lnTo>
                  <a:lnTo>
                    <a:pt x="2310074" y="868203"/>
                  </a:lnTo>
                  <a:lnTo>
                    <a:pt x="0" y="8682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31" name="Freeform 31">
              <a:extLst>
                <a:ext uri="{FF2B5EF4-FFF2-40B4-BE49-F238E27FC236}">
                  <a16:creationId xmlns:a16="http://schemas.microsoft.com/office/drawing/2014/main" id="{DAAF2CB2-580B-A773-2C5C-BA79EFBE6B0E}"/>
                </a:ext>
              </a:extLst>
            </p:cNvPr>
            <p:cNvSpPr/>
            <p:nvPr/>
          </p:nvSpPr>
          <p:spPr>
            <a:xfrm rot="5400000">
              <a:off x="12502899" y="3765847"/>
              <a:ext cx="2310074" cy="868203"/>
            </a:xfrm>
            <a:custGeom>
              <a:avLst/>
              <a:gdLst/>
              <a:ahLst/>
              <a:cxnLst/>
              <a:rect l="l" t="t" r="r" b="b"/>
              <a:pathLst>
                <a:path w="2310074" h="868203">
                  <a:moveTo>
                    <a:pt x="0" y="0"/>
                  </a:moveTo>
                  <a:lnTo>
                    <a:pt x="2310074" y="0"/>
                  </a:lnTo>
                  <a:lnTo>
                    <a:pt x="2310074" y="868203"/>
                  </a:lnTo>
                  <a:lnTo>
                    <a:pt x="0" y="8682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32" name="Freeform 32">
              <a:extLst>
                <a:ext uri="{FF2B5EF4-FFF2-40B4-BE49-F238E27FC236}">
                  <a16:creationId xmlns:a16="http://schemas.microsoft.com/office/drawing/2014/main" id="{AD683120-38CD-973A-431A-80656A8E259E}"/>
                </a:ext>
              </a:extLst>
            </p:cNvPr>
            <p:cNvSpPr/>
            <p:nvPr/>
          </p:nvSpPr>
          <p:spPr>
            <a:xfrm rot="5400000">
              <a:off x="12502899" y="6061016"/>
              <a:ext cx="2310074" cy="868203"/>
            </a:xfrm>
            <a:custGeom>
              <a:avLst/>
              <a:gdLst/>
              <a:ahLst/>
              <a:cxnLst/>
              <a:rect l="l" t="t" r="r" b="b"/>
              <a:pathLst>
                <a:path w="2310074" h="868203">
                  <a:moveTo>
                    <a:pt x="0" y="0"/>
                  </a:moveTo>
                  <a:lnTo>
                    <a:pt x="2310074" y="0"/>
                  </a:lnTo>
                  <a:lnTo>
                    <a:pt x="2310074" y="868203"/>
                  </a:lnTo>
                  <a:lnTo>
                    <a:pt x="0" y="8682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33" name="Freeform 33">
              <a:extLst>
                <a:ext uri="{FF2B5EF4-FFF2-40B4-BE49-F238E27FC236}">
                  <a16:creationId xmlns:a16="http://schemas.microsoft.com/office/drawing/2014/main" id="{DC587CA6-421D-B8DF-1980-B03ADFA75935}"/>
                </a:ext>
              </a:extLst>
            </p:cNvPr>
            <p:cNvSpPr/>
            <p:nvPr/>
          </p:nvSpPr>
          <p:spPr>
            <a:xfrm rot="5400000">
              <a:off x="12502899" y="7657340"/>
              <a:ext cx="2310074" cy="868203"/>
            </a:xfrm>
            <a:custGeom>
              <a:avLst/>
              <a:gdLst/>
              <a:ahLst/>
              <a:cxnLst/>
              <a:rect l="l" t="t" r="r" b="b"/>
              <a:pathLst>
                <a:path w="2310074" h="868203">
                  <a:moveTo>
                    <a:pt x="0" y="0"/>
                  </a:moveTo>
                  <a:lnTo>
                    <a:pt x="2310074" y="0"/>
                  </a:lnTo>
                  <a:lnTo>
                    <a:pt x="2310074" y="868203"/>
                  </a:lnTo>
                  <a:lnTo>
                    <a:pt x="0" y="8682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34" name="Freeform 34">
              <a:extLst>
                <a:ext uri="{FF2B5EF4-FFF2-40B4-BE49-F238E27FC236}">
                  <a16:creationId xmlns:a16="http://schemas.microsoft.com/office/drawing/2014/main" id="{18D52E7B-1E1D-D7E8-A748-3876D7A51BA2}"/>
                </a:ext>
              </a:extLst>
            </p:cNvPr>
            <p:cNvSpPr/>
            <p:nvPr/>
          </p:nvSpPr>
          <p:spPr>
            <a:xfrm flipH="1">
              <a:off x="23685058" y="5647371"/>
              <a:ext cx="3620513" cy="1303385"/>
            </a:xfrm>
            <a:custGeom>
              <a:avLst/>
              <a:gdLst/>
              <a:ahLst/>
              <a:cxnLst/>
              <a:rect l="l" t="t" r="r" b="b"/>
              <a:pathLst>
                <a:path w="3620513" h="1303385">
                  <a:moveTo>
                    <a:pt x="3620513" y="0"/>
                  </a:moveTo>
                  <a:lnTo>
                    <a:pt x="0" y="0"/>
                  </a:lnTo>
                  <a:lnTo>
                    <a:pt x="0" y="1303385"/>
                  </a:lnTo>
                  <a:lnTo>
                    <a:pt x="3620513" y="1303385"/>
                  </a:lnTo>
                  <a:lnTo>
                    <a:pt x="3620513"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it-IT"/>
            </a:p>
          </p:txBody>
        </p:sp>
        <p:sp>
          <p:nvSpPr>
            <p:cNvPr id="35" name="Freeform 35">
              <a:extLst>
                <a:ext uri="{FF2B5EF4-FFF2-40B4-BE49-F238E27FC236}">
                  <a16:creationId xmlns:a16="http://schemas.microsoft.com/office/drawing/2014/main" id="{6343348A-E36F-C238-D6F7-18FCC4123001}"/>
                </a:ext>
              </a:extLst>
            </p:cNvPr>
            <p:cNvSpPr/>
            <p:nvPr/>
          </p:nvSpPr>
          <p:spPr>
            <a:xfrm rot="-10800000" flipH="1">
              <a:off x="0" y="5335524"/>
              <a:ext cx="3620513" cy="1303385"/>
            </a:xfrm>
            <a:custGeom>
              <a:avLst/>
              <a:gdLst/>
              <a:ahLst/>
              <a:cxnLst/>
              <a:rect l="l" t="t" r="r" b="b"/>
              <a:pathLst>
                <a:path w="3620513" h="1303385">
                  <a:moveTo>
                    <a:pt x="3620513" y="0"/>
                  </a:moveTo>
                  <a:lnTo>
                    <a:pt x="0" y="0"/>
                  </a:lnTo>
                  <a:lnTo>
                    <a:pt x="0" y="1303385"/>
                  </a:lnTo>
                  <a:lnTo>
                    <a:pt x="3620513" y="1303385"/>
                  </a:lnTo>
                  <a:lnTo>
                    <a:pt x="3620513"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it-IT"/>
            </a:p>
          </p:txBody>
        </p:sp>
      </p:grpSp>
      <p:sp>
        <p:nvSpPr>
          <p:cNvPr id="36" name="Freeform 36">
            <a:extLst>
              <a:ext uri="{FF2B5EF4-FFF2-40B4-BE49-F238E27FC236}">
                <a16:creationId xmlns:a16="http://schemas.microsoft.com/office/drawing/2014/main" id="{50A2BA6C-5E6E-B4EF-34B4-A2FC6382DCD0}"/>
              </a:ext>
            </a:extLst>
          </p:cNvPr>
          <p:cNvSpPr/>
          <p:nvPr/>
        </p:nvSpPr>
        <p:spPr>
          <a:xfrm>
            <a:off x="139470" y="3598308"/>
            <a:ext cx="468438" cy="1324207"/>
          </a:xfrm>
          <a:custGeom>
            <a:avLst/>
            <a:gdLst/>
            <a:ahLst/>
            <a:cxnLst/>
            <a:rect l="l" t="t" r="r" b="b"/>
            <a:pathLst>
              <a:path w="468438" h="1324207">
                <a:moveTo>
                  <a:pt x="0" y="0"/>
                </a:moveTo>
                <a:lnTo>
                  <a:pt x="468438" y="0"/>
                </a:lnTo>
                <a:lnTo>
                  <a:pt x="468438" y="1324207"/>
                </a:lnTo>
                <a:lnTo>
                  <a:pt x="0" y="132420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it-IT"/>
          </a:p>
        </p:txBody>
      </p:sp>
      <p:sp>
        <p:nvSpPr>
          <p:cNvPr id="37" name="TextBox 37">
            <a:extLst>
              <a:ext uri="{FF2B5EF4-FFF2-40B4-BE49-F238E27FC236}">
                <a16:creationId xmlns:a16="http://schemas.microsoft.com/office/drawing/2014/main" id="{47E0EF12-95C4-FEA5-6599-C144D36B7A97}"/>
              </a:ext>
            </a:extLst>
          </p:cNvPr>
          <p:cNvSpPr txBox="1"/>
          <p:nvPr/>
        </p:nvSpPr>
        <p:spPr>
          <a:xfrm>
            <a:off x="14476285" y="8289895"/>
            <a:ext cx="909717" cy="357697"/>
          </a:xfrm>
          <a:prstGeom prst="rect">
            <a:avLst/>
          </a:prstGeom>
        </p:spPr>
        <p:txBody>
          <a:bodyPr lIns="0" tIns="0" rIns="0" bIns="0" rtlCol="0" anchor="t">
            <a:spAutoFit/>
          </a:bodyPr>
          <a:lstStyle/>
          <a:p>
            <a:pPr algn="ctr">
              <a:lnSpc>
                <a:spcPts val="2820"/>
              </a:lnSpc>
            </a:pPr>
            <a:r>
              <a:rPr lang="en-US" sz="2014" b="1">
                <a:solidFill>
                  <a:srgbClr val="FFFFFF"/>
                </a:solidFill>
                <a:latin typeface="Roboto Bold"/>
                <a:ea typeface="Roboto Bold"/>
                <a:cs typeface="Roboto Bold"/>
                <a:sym typeface="Roboto Bold"/>
              </a:rPr>
              <a:t>PHASE</a:t>
            </a:r>
          </a:p>
        </p:txBody>
      </p:sp>
      <p:sp>
        <p:nvSpPr>
          <p:cNvPr id="38" name="TextBox 38">
            <a:extLst>
              <a:ext uri="{FF2B5EF4-FFF2-40B4-BE49-F238E27FC236}">
                <a16:creationId xmlns:a16="http://schemas.microsoft.com/office/drawing/2014/main" id="{AAB363C1-FF35-027F-DC43-7A050BB1C713}"/>
              </a:ext>
            </a:extLst>
          </p:cNvPr>
          <p:cNvSpPr txBox="1"/>
          <p:nvPr/>
        </p:nvSpPr>
        <p:spPr>
          <a:xfrm>
            <a:off x="13395503" y="5612675"/>
            <a:ext cx="3050075" cy="2326180"/>
          </a:xfrm>
          <a:prstGeom prst="rect">
            <a:avLst/>
          </a:prstGeom>
        </p:spPr>
        <p:txBody>
          <a:bodyPr lIns="0" tIns="0" rIns="0" bIns="0" rtlCol="0" anchor="t">
            <a:spAutoFit/>
          </a:bodyPr>
          <a:lstStyle/>
          <a:p>
            <a:pPr algn="just">
              <a:lnSpc>
                <a:spcPts val="2616"/>
              </a:lnSpc>
            </a:pPr>
            <a:r>
              <a:rPr lang="en-US" sz="1868" b="1" dirty="0">
                <a:solidFill>
                  <a:srgbClr val="000000"/>
                </a:solidFill>
                <a:latin typeface="Roboto Bold"/>
                <a:ea typeface="Roboto Bold"/>
                <a:cs typeface="Roboto Bold"/>
                <a:sym typeface="Roboto Bold"/>
              </a:rPr>
              <a:t>Finally, we combined these results with insights from the introduction and analysis phase to select the </a:t>
            </a:r>
            <a:r>
              <a:rPr lang="en-US" sz="1868" b="1" dirty="0">
                <a:solidFill>
                  <a:srgbClr val="FF0000"/>
                </a:solidFill>
                <a:latin typeface="Roboto Bold"/>
                <a:ea typeface="Roboto Bold"/>
                <a:cs typeface="Roboto Bold"/>
                <a:sym typeface="Roboto Bold"/>
              </a:rPr>
              <a:t>top questions </a:t>
            </a:r>
            <a:r>
              <a:rPr lang="en-US" sz="1868" b="1" dirty="0">
                <a:solidFill>
                  <a:srgbClr val="000000"/>
                </a:solidFill>
                <a:latin typeface="Roboto Bold"/>
                <a:ea typeface="Roboto Bold"/>
                <a:cs typeface="Roboto Bold"/>
                <a:sym typeface="Roboto Bold"/>
              </a:rPr>
              <a:t>we believe can help our company’s </a:t>
            </a:r>
            <a:r>
              <a:rPr lang="en-US" sz="1868" b="1" dirty="0">
                <a:solidFill>
                  <a:srgbClr val="FF0000"/>
                </a:solidFill>
                <a:latin typeface="Roboto Bold"/>
                <a:ea typeface="Roboto Bold"/>
                <a:cs typeface="Roboto Bold"/>
                <a:sym typeface="Roboto Bold"/>
              </a:rPr>
              <a:t>growth</a:t>
            </a:r>
            <a:r>
              <a:rPr lang="en-US" sz="1868" b="1" dirty="0">
                <a:solidFill>
                  <a:srgbClr val="000000"/>
                </a:solidFill>
                <a:latin typeface="Roboto Bold"/>
                <a:ea typeface="Roboto Bold"/>
                <a:cs typeface="Roboto Bold"/>
                <a:sym typeface="Roboto Bold"/>
              </a:rPr>
              <a:t> in this market.</a:t>
            </a:r>
          </a:p>
        </p:txBody>
      </p:sp>
      <p:sp>
        <p:nvSpPr>
          <p:cNvPr id="39" name="TextBox 39">
            <a:extLst>
              <a:ext uri="{FF2B5EF4-FFF2-40B4-BE49-F238E27FC236}">
                <a16:creationId xmlns:a16="http://schemas.microsoft.com/office/drawing/2014/main" id="{0A618E9B-13E4-694B-D226-B2F82A65E3B8}"/>
              </a:ext>
            </a:extLst>
          </p:cNvPr>
          <p:cNvSpPr txBox="1"/>
          <p:nvPr/>
        </p:nvSpPr>
        <p:spPr>
          <a:xfrm>
            <a:off x="2706102" y="2394640"/>
            <a:ext cx="909717" cy="357697"/>
          </a:xfrm>
          <a:prstGeom prst="rect">
            <a:avLst/>
          </a:prstGeom>
        </p:spPr>
        <p:txBody>
          <a:bodyPr lIns="0" tIns="0" rIns="0" bIns="0" rtlCol="0" anchor="t">
            <a:spAutoFit/>
          </a:bodyPr>
          <a:lstStyle/>
          <a:p>
            <a:pPr algn="ctr">
              <a:lnSpc>
                <a:spcPts val="2820"/>
              </a:lnSpc>
            </a:pPr>
            <a:r>
              <a:rPr lang="en-US" sz="2014" b="1">
                <a:solidFill>
                  <a:srgbClr val="FFFFFF"/>
                </a:solidFill>
                <a:latin typeface="Roboto Bold"/>
                <a:ea typeface="Roboto Bold"/>
                <a:cs typeface="Roboto Bold"/>
                <a:sym typeface="Roboto Bold"/>
              </a:rPr>
              <a:t>PHASE</a:t>
            </a:r>
          </a:p>
        </p:txBody>
      </p:sp>
      <p:sp>
        <p:nvSpPr>
          <p:cNvPr id="40" name="TextBox 40">
            <a:extLst>
              <a:ext uri="{FF2B5EF4-FFF2-40B4-BE49-F238E27FC236}">
                <a16:creationId xmlns:a16="http://schemas.microsoft.com/office/drawing/2014/main" id="{95D0AC46-DCB1-91BF-A078-8B0746C16411}"/>
              </a:ext>
            </a:extLst>
          </p:cNvPr>
          <p:cNvSpPr txBox="1"/>
          <p:nvPr/>
        </p:nvSpPr>
        <p:spPr>
          <a:xfrm>
            <a:off x="10549057" y="2394640"/>
            <a:ext cx="909717" cy="357697"/>
          </a:xfrm>
          <a:prstGeom prst="rect">
            <a:avLst/>
          </a:prstGeom>
        </p:spPr>
        <p:txBody>
          <a:bodyPr lIns="0" tIns="0" rIns="0" bIns="0" rtlCol="0" anchor="t">
            <a:spAutoFit/>
          </a:bodyPr>
          <a:lstStyle/>
          <a:p>
            <a:pPr algn="ctr">
              <a:lnSpc>
                <a:spcPts val="2820"/>
              </a:lnSpc>
            </a:pPr>
            <a:r>
              <a:rPr lang="en-US" sz="2014" b="1">
                <a:solidFill>
                  <a:srgbClr val="FFFFFF"/>
                </a:solidFill>
                <a:latin typeface="Roboto Bold"/>
                <a:ea typeface="Roboto Bold"/>
                <a:cs typeface="Roboto Bold"/>
                <a:sym typeface="Roboto Bold"/>
              </a:rPr>
              <a:t>PHASE</a:t>
            </a:r>
          </a:p>
        </p:txBody>
      </p:sp>
      <p:sp>
        <p:nvSpPr>
          <p:cNvPr id="41" name="TextBox 41">
            <a:extLst>
              <a:ext uri="{FF2B5EF4-FFF2-40B4-BE49-F238E27FC236}">
                <a16:creationId xmlns:a16="http://schemas.microsoft.com/office/drawing/2014/main" id="{AE627E36-5596-56B9-05C9-F34B12F4B398}"/>
              </a:ext>
            </a:extLst>
          </p:cNvPr>
          <p:cNvSpPr txBox="1"/>
          <p:nvPr/>
        </p:nvSpPr>
        <p:spPr>
          <a:xfrm>
            <a:off x="6628029" y="8289895"/>
            <a:ext cx="909717" cy="357697"/>
          </a:xfrm>
          <a:prstGeom prst="rect">
            <a:avLst/>
          </a:prstGeom>
        </p:spPr>
        <p:txBody>
          <a:bodyPr lIns="0" tIns="0" rIns="0" bIns="0" rtlCol="0" anchor="t">
            <a:spAutoFit/>
          </a:bodyPr>
          <a:lstStyle/>
          <a:p>
            <a:pPr algn="ctr">
              <a:lnSpc>
                <a:spcPts val="2820"/>
              </a:lnSpc>
            </a:pPr>
            <a:r>
              <a:rPr lang="en-US" sz="2014" b="1">
                <a:solidFill>
                  <a:srgbClr val="FFFFFF"/>
                </a:solidFill>
                <a:latin typeface="Roboto Bold"/>
                <a:ea typeface="Roboto Bold"/>
                <a:cs typeface="Roboto Bold"/>
                <a:sym typeface="Roboto Bold"/>
              </a:rPr>
              <a:t>PHASE</a:t>
            </a:r>
          </a:p>
        </p:txBody>
      </p:sp>
      <p:sp>
        <p:nvSpPr>
          <p:cNvPr id="42" name="TextBox 42">
            <a:extLst>
              <a:ext uri="{FF2B5EF4-FFF2-40B4-BE49-F238E27FC236}">
                <a16:creationId xmlns:a16="http://schemas.microsoft.com/office/drawing/2014/main" id="{DB4DDD85-0BE1-EE6E-0C4D-DAB9583C62D1}"/>
              </a:ext>
            </a:extLst>
          </p:cNvPr>
          <p:cNvSpPr txBox="1"/>
          <p:nvPr/>
        </p:nvSpPr>
        <p:spPr>
          <a:xfrm>
            <a:off x="1615142" y="3310992"/>
            <a:ext cx="3081034" cy="2333298"/>
          </a:xfrm>
          <a:prstGeom prst="rect">
            <a:avLst/>
          </a:prstGeom>
        </p:spPr>
        <p:txBody>
          <a:bodyPr lIns="0" tIns="0" rIns="0" bIns="0" rtlCol="0" anchor="t">
            <a:spAutoFit/>
          </a:bodyPr>
          <a:lstStyle/>
          <a:p>
            <a:pPr algn="just">
              <a:lnSpc>
                <a:spcPts val="2643"/>
              </a:lnSpc>
            </a:pPr>
            <a:r>
              <a:rPr lang="en-US" sz="1887" b="1" dirty="0">
                <a:solidFill>
                  <a:srgbClr val="000000"/>
                </a:solidFill>
                <a:latin typeface="Roboto Bold"/>
                <a:ea typeface="Roboto Bold"/>
                <a:cs typeface="Roboto Bold"/>
                <a:sym typeface="Roboto Bold"/>
              </a:rPr>
              <a:t>Based on the </a:t>
            </a:r>
            <a:r>
              <a:rPr lang="en-US" sz="1887" b="1" dirty="0">
                <a:solidFill>
                  <a:srgbClr val="FF0000"/>
                </a:solidFill>
                <a:latin typeface="Roboto Bold"/>
                <a:ea typeface="Roboto Bold"/>
                <a:cs typeface="Roboto Bold"/>
                <a:sym typeface="Roboto Bold"/>
              </a:rPr>
              <a:t>Five Forces and VUCA</a:t>
            </a:r>
            <a:r>
              <a:rPr lang="en-US" sz="1887" b="1" dirty="0">
                <a:solidFill>
                  <a:srgbClr val="000000"/>
                </a:solidFill>
                <a:latin typeface="Roboto Bold"/>
                <a:ea typeface="Roboto Bold"/>
                <a:cs typeface="Roboto Bold"/>
                <a:sym typeface="Roboto Bold"/>
              </a:rPr>
              <a:t> </a:t>
            </a:r>
            <a:r>
              <a:rPr lang="en-US" sz="1887" b="1" dirty="0">
                <a:solidFill>
                  <a:srgbClr val="FF0000"/>
                </a:solidFill>
                <a:latin typeface="Roboto Bold"/>
                <a:ea typeface="Roboto Bold"/>
                <a:cs typeface="Roboto Bold"/>
                <a:sym typeface="Roboto Bold"/>
              </a:rPr>
              <a:t>analysis</a:t>
            </a:r>
            <a:r>
              <a:rPr lang="en-US" sz="1887" b="1" dirty="0">
                <a:solidFill>
                  <a:srgbClr val="000000"/>
                </a:solidFill>
                <a:latin typeface="Roboto Bold"/>
                <a:ea typeface="Roboto Bold"/>
                <a:cs typeface="Roboto Bold"/>
                <a:sym typeface="Roboto Bold"/>
              </a:rPr>
              <a:t>, we trained ChatGPT with this knowledge and asked it to generate 15–20 key intelligence topics relevant to our market.</a:t>
            </a:r>
          </a:p>
        </p:txBody>
      </p:sp>
      <p:sp>
        <p:nvSpPr>
          <p:cNvPr id="43" name="TextBox 43">
            <a:extLst>
              <a:ext uri="{FF2B5EF4-FFF2-40B4-BE49-F238E27FC236}">
                <a16:creationId xmlns:a16="http://schemas.microsoft.com/office/drawing/2014/main" id="{8D769ABC-92C0-F1DF-B8F8-3B34D26B021F}"/>
              </a:ext>
            </a:extLst>
          </p:cNvPr>
          <p:cNvSpPr txBox="1"/>
          <p:nvPr/>
        </p:nvSpPr>
        <p:spPr>
          <a:xfrm>
            <a:off x="9469212" y="3288461"/>
            <a:ext cx="3113011" cy="2052100"/>
          </a:xfrm>
          <a:prstGeom prst="rect">
            <a:avLst/>
          </a:prstGeom>
        </p:spPr>
        <p:txBody>
          <a:bodyPr lIns="0" tIns="0" rIns="0" bIns="0" rtlCol="0" anchor="t">
            <a:spAutoFit/>
          </a:bodyPr>
          <a:lstStyle/>
          <a:p>
            <a:pPr algn="just">
              <a:lnSpc>
                <a:spcPts val="2670"/>
              </a:lnSpc>
            </a:pPr>
            <a:r>
              <a:rPr lang="en-US" sz="1907" b="1" dirty="0">
                <a:solidFill>
                  <a:srgbClr val="000000"/>
                </a:solidFill>
                <a:latin typeface="Roboto Bold"/>
                <a:ea typeface="Roboto Bold"/>
                <a:cs typeface="Roboto Bold"/>
                <a:sym typeface="Roboto Bold"/>
              </a:rPr>
              <a:t>We created a rule set based on key criteria - like </a:t>
            </a:r>
            <a:r>
              <a:rPr lang="en-US" sz="1907" b="1" dirty="0">
                <a:solidFill>
                  <a:srgbClr val="FF0000"/>
                </a:solidFill>
                <a:latin typeface="Roboto Bold"/>
                <a:ea typeface="Roboto Bold"/>
                <a:cs typeface="Roboto Bold"/>
                <a:sym typeface="Roboto Bold"/>
              </a:rPr>
              <a:t>clarity, feasibility, relevance, and impact</a:t>
            </a:r>
            <a:r>
              <a:rPr lang="en-US" sz="1907" b="1" dirty="0">
                <a:solidFill>
                  <a:srgbClr val="000000"/>
                </a:solidFill>
                <a:latin typeface="Roboto Bold"/>
                <a:ea typeface="Roboto Bold"/>
                <a:cs typeface="Roboto Bold"/>
                <a:sym typeface="Roboto Bold"/>
              </a:rPr>
              <a:t> - to guide ChatGPT in generating the top 20 most suitable questions.</a:t>
            </a:r>
          </a:p>
        </p:txBody>
      </p:sp>
      <p:sp>
        <p:nvSpPr>
          <p:cNvPr id="44" name="TextBox 44">
            <a:extLst>
              <a:ext uri="{FF2B5EF4-FFF2-40B4-BE49-F238E27FC236}">
                <a16:creationId xmlns:a16="http://schemas.microsoft.com/office/drawing/2014/main" id="{A53A7D5D-54F9-51B6-1FCF-E2A68F3C9744}"/>
              </a:ext>
            </a:extLst>
          </p:cNvPr>
          <p:cNvSpPr txBox="1"/>
          <p:nvPr/>
        </p:nvSpPr>
        <p:spPr>
          <a:xfrm>
            <a:off x="5544287" y="6508088"/>
            <a:ext cx="3077200" cy="977383"/>
          </a:xfrm>
          <a:prstGeom prst="rect">
            <a:avLst/>
          </a:prstGeom>
        </p:spPr>
        <p:txBody>
          <a:bodyPr lIns="0" tIns="0" rIns="0" bIns="0" rtlCol="0" anchor="t">
            <a:spAutoFit/>
          </a:bodyPr>
          <a:lstStyle/>
          <a:p>
            <a:pPr algn="just">
              <a:lnSpc>
                <a:spcPts val="2639"/>
              </a:lnSpc>
            </a:pPr>
            <a:r>
              <a:rPr lang="en-US" sz="1885" b="1" dirty="0">
                <a:solidFill>
                  <a:srgbClr val="000000"/>
                </a:solidFill>
                <a:latin typeface="Roboto Bold"/>
                <a:ea typeface="Roboto Bold"/>
                <a:cs typeface="Roboto Bold"/>
                <a:sym typeface="Roboto Bold"/>
              </a:rPr>
              <a:t>We asked ChatGPT to generate </a:t>
            </a:r>
            <a:r>
              <a:rPr lang="en-US" sz="1885" b="1" dirty="0">
                <a:solidFill>
                  <a:srgbClr val="FF0000"/>
                </a:solidFill>
                <a:latin typeface="Roboto Bold"/>
                <a:ea typeface="Roboto Bold"/>
                <a:cs typeface="Roboto Bold"/>
                <a:sym typeface="Roboto Bold"/>
              </a:rPr>
              <a:t>8 - 10 questions </a:t>
            </a:r>
            <a:r>
              <a:rPr lang="en-US" sz="1885" b="1" dirty="0">
                <a:solidFill>
                  <a:srgbClr val="000000"/>
                </a:solidFill>
                <a:latin typeface="Roboto Bold"/>
                <a:ea typeface="Roboto Bold"/>
                <a:cs typeface="Roboto Bold"/>
                <a:sym typeface="Roboto Bold"/>
              </a:rPr>
              <a:t>for each topics</a:t>
            </a:r>
          </a:p>
        </p:txBody>
      </p:sp>
      <p:sp>
        <p:nvSpPr>
          <p:cNvPr id="45" name="TextBox 45">
            <a:extLst>
              <a:ext uri="{FF2B5EF4-FFF2-40B4-BE49-F238E27FC236}">
                <a16:creationId xmlns:a16="http://schemas.microsoft.com/office/drawing/2014/main" id="{D6723256-57B3-50AB-0300-6C561BD89921}"/>
              </a:ext>
            </a:extLst>
          </p:cNvPr>
          <p:cNvSpPr txBox="1"/>
          <p:nvPr/>
        </p:nvSpPr>
        <p:spPr>
          <a:xfrm>
            <a:off x="2973809" y="214503"/>
            <a:ext cx="12244736" cy="614172"/>
          </a:xfrm>
          <a:prstGeom prst="rect">
            <a:avLst/>
          </a:prstGeom>
        </p:spPr>
        <p:txBody>
          <a:bodyPr lIns="0" tIns="0" rIns="0" bIns="0" rtlCol="0" anchor="t">
            <a:spAutoFit/>
          </a:bodyPr>
          <a:lstStyle/>
          <a:p>
            <a:pPr algn="ctr">
              <a:lnSpc>
                <a:spcPts val="4704"/>
              </a:lnSpc>
            </a:pPr>
            <a:r>
              <a:rPr lang="en-US" sz="4200" b="1">
                <a:solidFill>
                  <a:srgbClr val="000000"/>
                </a:solidFill>
                <a:latin typeface="Roboto Bold"/>
                <a:ea typeface="Roboto Bold"/>
                <a:cs typeface="Roboto Bold"/>
                <a:sym typeface="Roboto Bold"/>
              </a:rPr>
              <a:t>ROADMAP TO KEY INTELLIGENCE QUESTIONS </a:t>
            </a:r>
          </a:p>
        </p:txBody>
      </p:sp>
      <p:sp>
        <p:nvSpPr>
          <p:cNvPr id="46" name="TextBox 46">
            <a:extLst>
              <a:ext uri="{FF2B5EF4-FFF2-40B4-BE49-F238E27FC236}">
                <a16:creationId xmlns:a16="http://schemas.microsoft.com/office/drawing/2014/main" id="{3F829EF7-3AFD-E258-7FD5-FAD069D76EAF}"/>
              </a:ext>
            </a:extLst>
          </p:cNvPr>
          <p:cNvSpPr txBox="1"/>
          <p:nvPr/>
        </p:nvSpPr>
        <p:spPr>
          <a:xfrm>
            <a:off x="6762930" y="8533348"/>
            <a:ext cx="618707" cy="926540"/>
          </a:xfrm>
          <a:prstGeom prst="rect">
            <a:avLst/>
          </a:prstGeom>
        </p:spPr>
        <p:txBody>
          <a:bodyPr lIns="0" tIns="0" rIns="0" bIns="0" rtlCol="0" anchor="t">
            <a:spAutoFit/>
          </a:bodyPr>
          <a:lstStyle/>
          <a:p>
            <a:pPr algn="ctr">
              <a:lnSpc>
                <a:spcPts val="7520"/>
              </a:lnSpc>
            </a:pPr>
            <a:r>
              <a:rPr lang="en-US" sz="5371" b="1">
                <a:solidFill>
                  <a:srgbClr val="FFFFFF"/>
                </a:solidFill>
                <a:latin typeface="Roboto Bold"/>
                <a:ea typeface="Roboto Bold"/>
                <a:cs typeface="Roboto Bold"/>
                <a:sym typeface="Roboto Bold"/>
              </a:rPr>
              <a:t>2</a:t>
            </a:r>
          </a:p>
        </p:txBody>
      </p:sp>
      <p:sp>
        <p:nvSpPr>
          <p:cNvPr id="47" name="TextBox 47">
            <a:extLst>
              <a:ext uri="{FF2B5EF4-FFF2-40B4-BE49-F238E27FC236}">
                <a16:creationId xmlns:a16="http://schemas.microsoft.com/office/drawing/2014/main" id="{FC2A7513-EB24-65E8-45CF-BAF2A696B1E9}"/>
              </a:ext>
            </a:extLst>
          </p:cNvPr>
          <p:cNvSpPr txBox="1"/>
          <p:nvPr/>
        </p:nvSpPr>
        <p:spPr>
          <a:xfrm>
            <a:off x="14622936" y="8533348"/>
            <a:ext cx="618707" cy="926540"/>
          </a:xfrm>
          <a:prstGeom prst="rect">
            <a:avLst/>
          </a:prstGeom>
        </p:spPr>
        <p:txBody>
          <a:bodyPr lIns="0" tIns="0" rIns="0" bIns="0" rtlCol="0" anchor="t">
            <a:spAutoFit/>
          </a:bodyPr>
          <a:lstStyle/>
          <a:p>
            <a:pPr algn="ctr">
              <a:lnSpc>
                <a:spcPts val="7520"/>
              </a:lnSpc>
            </a:pPr>
            <a:r>
              <a:rPr lang="en-US" sz="5371" b="1">
                <a:solidFill>
                  <a:srgbClr val="FFFFFF"/>
                </a:solidFill>
                <a:latin typeface="Roboto Bold"/>
                <a:ea typeface="Roboto Bold"/>
                <a:cs typeface="Roboto Bold"/>
                <a:sym typeface="Roboto Bold"/>
              </a:rPr>
              <a:t>4</a:t>
            </a:r>
          </a:p>
        </p:txBody>
      </p:sp>
      <p:sp>
        <p:nvSpPr>
          <p:cNvPr id="48" name="TextBox 48">
            <a:extLst>
              <a:ext uri="{FF2B5EF4-FFF2-40B4-BE49-F238E27FC236}">
                <a16:creationId xmlns:a16="http://schemas.microsoft.com/office/drawing/2014/main" id="{2F06BE8A-82F4-7044-2E75-77A8520F8584}"/>
              </a:ext>
            </a:extLst>
          </p:cNvPr>
          <p:cNvSpPr txBox="1"/>
          <p:nvPr/>
        </p:nvSpPr>
        <p:spPr>
          <a:xfrm>
            <a:off x="2846305" y="1563534"/>
            <a:ext cx="618707" cy="926540"/>
          </a:xfrm>
          <a:prstGeom prst="rect">
            <a:avLst/>
          </a:prstGeom>
        </p:spPr>
        <p:txBody>
          <a:bodyPr lIns="0" tIns="0" rIns="0" bIns="0" rtlCol="0" anchor="t">
            <a:spAutoFit/>
          </a:bodyPr>
          <a:lstStyle/>
          <a:p>
            <a:pPr algn="ctr">
              <a:lnSpc>
                <a:spcPts val="7520"/>
              </a:lnSpc>
            </a:pPr>
            <a:r>
              <a:rPr lang="en-US" sz="5371" b="1">
                <a:solidFill>
                  <a:srgbClr val="FFFFFF"/>
                </a:solidFill>
                <a:latin typeface="Roboto Bold"/>
                <a:ea typeface="Roboto Bold"/>
                <a:cs typeface="Roboto Bold"/>
                <a:sym typeface="Roboto Bold"/>
              </a:rPr>
              <a:t>1</a:t>
            </a:r>
          </a:p>
        </p:txBody>
      </p:sp>
      <p:sp>
        <p:nvSpPr>
          <p:cNvPr id="49" name="TextBox 49">
            <a:extLst>
              <a:ext uri="{FF2B5EF4-FFF2-40B4-BE49-F238E27FC236}">
                <a16:creationId xmlns:a16="http://schemas.microsoft.com/office/drawing/2014/main" id="{E9566C10-B194-5454-B4BA-EE1FFEAC8B92}"/>
              </a:ext>
            </a:extLst>
          </p:cNvPr>
          <p:cNvSpPr txBox="1"/>
          <p:nvPr/>
        </p:nvSpPr>
        <p:spPr>
          <a:xfrm>
            <a:off x="10689260" y="1563534"/>
            <a:ext cx="618707" cy="926540"/>
          </a:xfrm>
          <a:prstGeom prst="rect">
            <a:avLst/>
          </a:prstGeom>
        </p:spPr>
        <p:txBody>
          <a:bodyPr lIns="0" tIns="0" rIns="0" bIns="0" rtlCol="0" anchor="t">
            <a:spAutoFit/>
          </a:bodyPr>
          <a:lstStyle/>
          <a:p>
            <a:pPr algn="ctr">
              <a:lnSpc>
                <a:spcPts val="7520"/>
              </a:lnSpc>
            </a:pPr>
            <a:r>
              <a:rPr lang="en-US" sz="5371" b="1">
                <a:solidFill>
                  <a:srgbClr val="FFFFFF"/>
                </a:solidFill>
                <a:latin typeface="Roboto Bold"/>
                <a:ea typeface="Roboto Bold"/>
                <a:cs typeface="Roboto Bold"/>
                <a:sym typeface="Roboto Bold"/>
              </a:rPr>
              <a:t>3</a:t>
            </a:r>
          </a:p>
        </p:txBody>
      </p:sp>
      <p:grpSp>
        <p:nvGrpSpPr>
          <p:cNvPr id="50" name="Group 50">
            <a:extLst>
              <a:ext uri="{FF2B5EF4-FFF2-40B4-BE49-F238E27FC236}">
                <a16:creationId xmlns:a16="http://schemas.microsoft.com/office/drawing/2014/main" id="{3C9A9E89-ACD7-ED56-639E-7B06C274CF17}"/>
              </a:ext>
            </a:extLst>
          </p:cNvPr>
          <p:cNvGrpSpPr/>
          <p:nvPr/>
        </p:nvGrpSpPr>
        <p:grpSpPr>
          <a:xfrm>
            <a:off x="17171649" y="1968310"/>
            <a:ext cx="1018770" cy="4114805"/>
            <a:chOff x="0" y="0"/>
            <a:chExt cx="1358361" cy="5486406"/>
          </a:xfrm>
        </p:grpSpPr>
        <p:sp>
          <p:nvSpPr>
            <p:cNvPr id="51" name="Freeform 51">
              <a:extLst>
                <a:ext uri="{FF2B5EF4-FFF2-40B4-BE49-F238E27FC236}">
                  <a16:creationId xmlns:a16="http://schemas.microsoft.com/office/drawing/2014/main" id="{71D28AF4-2CD9-CF50-0F66-66BC60ECEC7E}"/>
                </a:ext>
              </a:extLst>
            </p:cNvPr>
            <p:cNvSpPr/>
            <p:nvPr/>
          </p:nvSpPr>
          <p:spPr>
            <a:xfrm>
              <a:off x="0" y="0"/>
              <a:ext cx="1358361" cy="2815255"/>
            </a:xfrm>
            <a:custGeom>
              <a:avLst/>
              <a:gdLst/>
              <a:ahLst/>
              <a:cxnLst/>
              <a:rect l="l" t="t" r="r" b="b"/>
              <a:pathLst>
                <a:path w="1358361" h="2815255">
                  <a:moveTo>
                    <a:pt x="0" y="0"/>
                  </a:moveTo>
                  <a:lnTo>
                    <a:pt x="1358361" y="0"/>
                  </a:lnTo>
                  <a:lnTo>
                    <a:pt x="1358361" y="2815255"/>
                  </a:lnTo>
                  <a:lnTo>
                    <a:pt x="0" y="281525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it-IT" dirty="0"/>
            </a:p>
          </p:txBody>
        </p:sp>
        <p:sp>
          <p:nvSpPr>
            <p:cNvPr id="52" name="AutoShape 52">
              <a:extLst>
                <a:ext uri="{FF2B5EF4-FFF2-40B4-BE49-F238E27FC236}">
                  <a16:creationId xmlns:a16="http://schemas.microsoft.com/office/drawing/2014/main" id="{E3278131-A689-50A0-C49B-851EDBD57553}"/>
                </a:ext>
              </a:extLst>
            </p:cNvPr>
            <p:cNvSpPr/>
            <p:nvPr/>
          </p:nvSpPr>
          <p:spPr>
            <a:xfrm flipV="1">
              <a:off x="409660" y="2398931"/>
              <a:ext cx="0" cy="2548434"/>
            </a:xfrm>
            <a:prstGeom prst="line">
              <a:avLst/>
            </a:prstGeom>
            <a:ln w="28426" cap="flat">
              <a:solidFill>
                <a:srgbClr val="000000"/>
              </a:solidFill>
              <a:prstDash val="solid"/>
              <a:headEnd type="none" w="sm" len="sm"/>
              <a:tailEnd type="none" w="sm" len="sm"/>
            </a:ln>
          </p:spPr>
          <p:txBody>
            <a:bodyPr/>
            <a:lstStyle/>
            <a:p>
              <a:endParaRPr lang="it-IT"/>
            </a:p>
          </p:txBody>
        </p:sp>
        <p:sp>
          <p:nvSpPr>
            <p:cNvPr id="53" name="AutoShape 53">
              <a:extLst>
                <a:ext uri="{FF2B5EF4-FFF2-40B4-BE49-F238E27FC236}">
                  <a16:creationId xmlns:a16="http://schemas.microsoft.com/office/drawing/2014/main" id="{057A218C-ED0E-2B41-6ADA-D9F3A4354B51}"/>
                </a:ext>
              </a:extLst>
            </p:cNvPr>
            <p:cNvSpPr/>
            <p:nvPr/>
          </p:nvSpPr>
          <p:spPr>
            <a:xfrm flipV="1">
              <a:off x="678484" y="2894531"/>
              <a:ext cx="0" cy="1681135"/>
            </a:xfrm>
            <a:prstGeom prst="line">
              <a:avLst/>
            </a:prstGeom>
            <a:ln w="28426" cap="flat">
              <a:solidFill>
                <a:srgbClr val="000000"/>
              </a:solidFill>
              <a:prstDash val="solid"/>
              <a:headEnd type="none" w="sm" len="sm"/>
              <a:tailEnd type="none" w="sm" len="sm"/>
            </a:ln>
          </p:spPr>
          <p:txBody>
            <a:bodyPr/>
            <a:lstStyle/>
            <a:p>
              <a:endParaRPr lang="it-IT"/>
            </a:p>
          </p:txBody>
        </p:sp>
        <p:sp>
          <p:nvSpPr>
            <p:cNvPr id="54" name="AutoShape 54">
              <a:extLst>
                <a:ext uri="{FF2B5EF4-FFF2-40B4-BE49-F238E27FC236}">
                  <a16:creationId xmlns:a16="http://schemas.microsoft.com/office/drawing/2014/main" id="{1CACAEFE-ABC1-FE72-875D-23C678FBEAF9}"/>
                </a:ext>
              </a:extLst>
            </p:cNvPr>
            <p:cNvSpPr/>
            <p:nvPr/>
          </p:nvSpPr>
          <p:spPr>
            <a:xfrm flipV="1">
              <a:off x="929900" y="2639240"/>
              <a:ext cx="0" cy="2847166"/>
            </a:xfrm>
            <a:prstGeom prst="line">
              <a:avLst/>
            </a:prstGeom>
            <a:ln w="28426" cap="flat">
              <a:solidFill>
                <a:srgbClr val="000000"/>
              </a:solidFill>
              <a:prstDash val="solid"/>
              <a:headEnd type="none" w="sm" len="sm"/>
              <a:tailEnd type="none" w="sm" len="sm"/>
            </a:ln>
          </p:spPr>
          <p:txBody>
            <a:bodyPr/>
            <a:lstStyle/>
            <a:p>
              <a:endParaRPr lang="it-IT"/>
            </a:p>
          </p:txBody>
        </p:sp>
      </p:grpSp>
    </p:spTree>
    <p:extLst>
      <p:ext uri="{BB962C8B-B14F-4D97-AF65-F5344CB8AC3E}">
        <p14:creationId xmlns:p14="http://schemas.microsoft.com/office/powerpoint/2010/main" val="1569529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50D9EB"/>
        </a:solidFill>
        <a:effectLst/>
      </p:bgPr>
    </p:bg>
    <p:spTree>
      <p:nvGrpSpPr>
        <p:cNvPr id="1" name=""/>
        <p:cNvGrpSpPr/>
        <p:nvPr/>
      </p:nvGrpSpPr>
      <p:grpSpPr>
        <a:xfrm>
          <a:off x="0" y="0"/>
          <a:ext cx="0" cy="0"/>
          <a:chOff x="0" y="0"/>
          <a:chExt cx="0" cy="0"/>
        </a:xfrm>
      </p:grpSpPr>
      <p:sp>
        <p:nvSpPr>
          <p:cNvPr id="2" name="TextBox 2"/>
          <p:cNvSpPr txBox="1"/>
          <p:nvPr/>
        </p:nvSpPr>
        <p:spPr>
          <a:xfrm>
            <a:off x="1882226" y="945354"/>
            <a:ext cx="15625563" cy="1076325"/>
          </a:xfrm>
          <a:prstGeom prst="rect">
            <a:avLst/>
          </a:prstGeom>
        </p:spPr>
        <p:txBody>
          <a:bodyPr lIns="0" tIns="0" rIns="0" bIns="0" rtlCol="0" anchor="t">
            <a:spAutoFit/>
          </a:bodyPr>
          <a:lstStyle/>
          <a:p>
            <a:pPr marL="0" lvl="0" indent="0" algn="ctr">
              <a:lnSpc>
                <a:spcPts val="8400"/>
              </a:lnSpc>
            </a:pPr>
            <a:r>
              <a:rPr lang="en-US" sz="6000" b="1" spc="300" dirty="0">
                <a:solidFill>
                  <a:srgbClr val="000000"/>
                </a:solidFill>
                <a:latin typeface="Helios Extended Bold"/>
                <a:ea typeface="Helios Extended Bold"/>
                <a:cs typeface="Helios Extended Bold"/>
                <a:sym typeface="Helios Extended Bold"/>
              </a:rPr>
              <a:t>KEY INTELLIGENCE QUESTIONS </a:t>
            </a:r>
          </a:p>
        </p:txBody>
      </p:sp>
      <p:sp>
        <p:nvSpPr>
          <p:cNvPr id="3" name="TextBox 3"/>
          <p:cNvSpPr txBox="1"/>
          <p:nvPr/>
        </p:nvSpPr>
        <p:spPr>
          <a:xfrm>
            <a:off x="1963166" y="2086550"/>
            <a:ext cx="4775418" cy="982000"/>
          </a:xfrm>
          <a:prstGeom prst="rect">
            <a:avLst/>
          </a:prstGeom>
        </p:spPr>
        <p:txBody>
          <a:bodyPr lIns="0" tIns="0" rIns="0" bIns="0" rtlCol="0" anchor="t">
            <a:spAutoFit/>
          </a:bodyPr>
          <a:lstStyle/>
          <a:p>
            <a:pPr marL="0" lvl="0" indent="0" algn="l">
              <a:lnSpc>
                <a:spcPts val="8400"/>
              </a:lnSpc>
            </a:pPr>
            <a:r>
              <a:rPr lang="en-US" sz="5400" b="1" spc="300" dirty="0">
                <a:solidFill>
                  <a:srgbClr val="A79E9C"/>
                </a:solidFill>
                <a:latin typeface="Helios Extended Bold"/>
                <a:ea typeface="Helios Extended Bold"/>
                <a:cs typeface="Helios Extended Bold"/>
                <a:sym typeface="Helios Extended Bold"/>
              </a:rPr>
              <a:t>01</a:t>
            </a:r>
          </a:p>
        </p:txBody>
      </p:sp>
      <p:sp>
        <p:nvSpPr>
          <p:cNvPr id="4" name="TextBox 4"/>
          <p:cNvSpPr txBox="1"/>
          <p:nvPr/>
        </p:nvSpPr>
        <p:spPr>
          <a:xfrm>
            <a:off x="1963166" y="3452701"/>
            <a:ext cx="4775418" cy="982000"/>
          </a:xfrm>
          <a:prstGeom prst="rect">
            <a:avLst/>
          </a:prstGeom>
        </p:spPr>
        <p:txBody>
          <a:bodyPr lIns="0" tIns="0" rIns="0" bIns="0" rtlCol="0" anchor="t">
            <a:spAutoFit/>
          </a:bodyPr>
          <a:lstStyle/>
          <a:p>
            <a:pPr marL="0" lvl="0" indent="0" algn="l">
              <a:lnSpc>
                <a:spcPts val="8400"/>
              </a:lnSpc>
            </a:pPr>
            <a:r>
              <a:rPr lang="en-US" sz="5400" b="1" spc="300" dirty="0">
                <a:solidFill>
                  <a:srgbClr val="A79E9C"/>
                </a:solidFill>
                <a:latin typeface="Helios Extended Bold"/>
                <a:ea typeface="Helios Extended Bold"/>
                <a:cs typeface="Helios Extended Bold"/>
                <a:sym typeface="Helios Extended Bold"/>
              </a:rPr>
              <a:t>02</a:t>
            </a:r>
          </a:p>
        </p:txBody>
      </p:sp>
      <p:sp>
        <p:nvSpPr>
          <p:cNvPr id="5" name="TextBox 5"/>
          <p:cNvSpPr txBox="1"/>
          <p:nvPr/>
        </p:nvSpPr>
        <p:spPr>
          <a:xfrm>
            <a:off x="1963166" y="4966763"/>
            <a:ext cx="4775418" cy="982000"/>
          </a:xfrm>
          <a:prstGeom prst="rect">
            <a:avLst/>
          </a:prstGeom>
        </p:spPr>
        <p:txBody>
          <a:bodyPr lIns="0" tIns="0" rIns="0" bIns="0" rtlCol="0" anchor="t">
            <a:spAutoFit/>
          </a:bodyPr>
          <a:lstStyle/>
          <a:p>
            <a:pPr marL="0" lvl="0" indent="0" algn="l">
              <a:lnSpc>
                <a:spcPts val="8400"/>
              </a:lnSpc>
            </a:pPr>
            <a:r>
              <a:rPr lang="en-US" sz="5400" b="1" spc="300" dirty="0">
                <a:solidFill>
                  <a:srgbClr val="A79E9C"/>
                </a:solidFill>
                <a:latin typeface="Helios Extended Bold"/>
                <a:ea typeface="Helios Extended Bold"/>
                <a:cs typeface="Helios Extended Bold"/>
                <a:sym typeface="Helios Extended Bold"/>
              </a:rPr>
              <a:t>03</a:t>
            </a:r>
          </a:p>
        </p:txBody>
      </p:sp>
      <p:sp>
        <p:nvSpPr>
          <p:cNvPr id="6" name="TextBox 6"/>
          <p:cNvSpPr txBox="1"/>
          <p:nvPr/>
        </p:nvSpPr>
        <p:spPr>
          <a:xfrm>
            <a:off x="3483190" y="3727269"/>
            <a:ext cx="12814348" cy="806631"/>
          </a:xfrm>
          <a:prstGeom prst="rect">
            <a:avLst/>
          </a:prstGeom>
        </p:spPr>
        <p:txBody>
          <a:bodyPr lIns="0" tIns="0" rIns="0" bIns="0" rtlCol="0" anchor="t">
            <a:spAutoFit/>
          </a:bodyPr>
          <a:lstStyle/>
          <a:p>
            <a:pPr algn="l">
              <a:lnSpc>
                <a:spcPts val="3219"/>
              </a:lnSpc>
            </a:pPr>
            <a:r>
              <a:rPr lang="en-US" sz="2299" b="1" spc="229" dirty="0">
                <a:solidFill>
                  <a:srgbClr val="000000"/>
                </a:solidFill>
                <a:latin typeface="Heebo Bold"/>
                <a:ea typeface="Heebo Bold"/>
                <a:cs typeface="Heebo Bold"/>
                <a:sym typeface="Heebo Bold"/>
              </a:rPr>
              <a:t>WHO ARE THE MOST STRATEGICALLY IMPORTANT CLIENTS, AND WHAT ARE THE PROJECTED GROWTH TRENDS FOR THE MARKET?</a:t>
            </a:r>
          </a:p>
        </p:txBody>
      </p:sp>
      <p:sp>
        <p:nvSpPr>
          <p:cNvPr id="7" name="TextBox 7"/>
          <p:cNvSpPr txBox="1"/>
          <p:nvPr/>
        </p:nvSpPr>
        <p:spPr>
          <a:xfrm>
            <a:off x="1990462" y="6356204"/>
            <a:ext cx="4775418" cy="982000"/>
          </a:xfrm>
          <a:prstGeom prst="rect">
            <a:avLst/>
          </a:prstGeom>
        </p:spPr>
        <p:txBody>
          <a:bodyPr lIns="0" tIns="0" rIns="0" bIns="0" rtlCol="0" anchor="t">
            <a:spAutoFit/>
          </a:bodyPr>
          <a:lstStyle/>
          <a:p>
            <a:pPr marL="0" lvl="0" indent="0" algn="l">
              <a:lnSpc>
                <a:spcPts val="8400"/>
              </a:lnSpc>
            </a:pPr>
            <a:r>
              <a:rPr lang="en-US" sz="5400" b="1" spc="300" dirty="0">
                <a:solidFill>
                  <a:srgbClr val="A79E9C"/>
                </a:solidFill>
                <a:latin typeface="Helios Extended Bold"/>
                <a:ea typeface="Helios Extended Bold"/>
                <a:cs typeface="Helios Extended Bold"/>
                <a:sym typeface="Helios Extended Bold"/>
              </a:rPr>
              <a:t>04</a:t>
            </a:r>
          </a:p>
        </p:txBody>
      </p:sp>
      <p:grpSp>
        <p:nvGrpSpPr>
          <p:cNvPr id="8" name="Group 8"/>
          <p:cNvGrpSpPr/>
          <p:nvPr/>
        </p:nvGrpSpPr>
        <p:grpSpPr>
          <a:xfrm>
            <a:off x="17259300" y="9258300"/>
            <a:ext cx="248490" cy="248490"/>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it-IT"/>
            </a:p>
          </p:txBody>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11" name="Group 11"/>
          <p:cNvGrpSpPr/>
          <p:nvPr/>
        </p:nvGrpSpPr>
        <p:grpSpPr>
          <a:xfrm>
            <a:off x="780210" y="780210"/>
            <a:ext cx="248490" cy="248490"/>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it-IT"/>
            </a:p>
          </p:txBody>
        </p:sp>
        <p:sp>
          <p:nvSpPr>
            <p:cNvPr id="13" name="TextBox 13"/>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14" name="TextBox 14"/>
          <p:cNvSpPr txBox="1"/>
          <p:nvPr/>
        </p:nvSpPr>
        <p:spPr>
          <a:xfrm>
            <a:off x="3501387" y="5142132"/>
            <a:ext cx="12814348" cy="806631"/>
          </a:xfrm>
          <a:prstGeom prst="rect">
            <a:avLst/>
          </a:prstGeom>
        </p:spPr>
        <p:txBody>
          <a:bodyPr lIns="0" tIns="0" rIns="0" bIns="0" rtlCol="0" anchor="t">
            <a:spAutoFit/>
          </a:bodyPr>
          <a:lstStyle/>
          <a:p>
            <a:pPr algn="l">
              <a:lnSpc>
                <a:spcPts val="3219"/>
              </a:lnSpc>
            </a:pPr>
            <a:r>
              <a:rPr lang="en-US" sz="2299" b="1" spc="229" dirty="0">
                <a:solidFill>
                  <a:srgbClr val="000000"/>
                </a:solidFill>
                <a:latin typeface="Heebo Bold"/>
                <a:ea typeface="Heebo Bold"/>
                <a:cs typeface="Heebo Bold"/>
                <a:sym typeface="Heebo Bold"/>
              </a:rPr>
              <a:t>WHAT TECHNOLOGIES TYPICALLY GO TOGETHER AND WHICH ONES CAN BE COMPETITIVE ADVANTAGES?</a:t>
            </a:r>
          </a:p>
        </p:txBody>
      </p:sp>
      <p:sp>
        <p:nvSpPr>
          <p:cNvPr id="15" name="TextBox 15"/>
          <p:cNvSpPr txBox="1"/>
          <p:nvPr/>
        </p:nvSpPr>
        <p:spPr>
          <a:xfrm>
            <a:off x="3483190" y="6566943"/>
            <a:ext cx="12814348" cy="806631"/>
          </a:xfrm>
          <a:prstGeom prst="rect">
            <a:avLst/>
          </a:prstGeom>
        </p:spPr>
        <p:txBody>
          <a:bodyPr lIns="0" tIns="0" rIns="0" bIns="0" rtlCol="0" anchor="t">
            <a:spAutoFit/>
          </a:bodyPr>
          <a:lstStyle/>
          <a:p>
            <a:pPr algn="l">
              <a:lnSpc>
                <a:spcPts val="3219"/>
              </a:lnSpc>
            </a:pPr>
            <a:r>
              <a:rPr lang="en-US" sz="2299" b="1" spc="229" dirty="0">
                <a:solidFill>
                  <a:srgbClr val="000000"/>
                </a:solidFill>
                <a:latin typeface="Heebo Bold"/>
                <a:ea typeface="Heebo Bold"/>
                <a:cs typeface="Heebo Bold"/>
                <a:sym typeface="Heebo Bold"/>
              </a:rPr>
              <a:t>IS THERE A TECH PATTERN THAT SEPARATES ENTERTAINMENT-FOCUSED DRONE TOOLS FROM MULTIPURPOSE ONES?</a:t>
            </a:r>
          </a:p>
        </p:txBody>
      </p:sp>
      <p:sp>
        <p:nvSpPr>
          <p:cNvPr id="16" name="TextBox 16"/>
          <p:cNvSpPr txBox="1"/>
          <p:nvPr/>
        </p:nvSpPr>
        <p:spPr>
          <a:xfrm>
            <a:off x="3483190" y="2261919"/>
            <a:ext cx="11474527" cy="806631"/>
          </a:xfrm>
          <a:prstGeom prst="rect">
            <a:avLst/>
          </a:prstGeom>
        </p:spPr>
        <p:txBody>
          <a:bodyPr lIns="0" tIns="0" rIns="0" bIns="0" rtlCol="0" anchor="t">
            <a:spAutoFit/>
          </a:bodyPr>
          <a:lstStyle/>
          <a:p>
            <a:pPr algn="l">
              <a:lnSpc>
                <a:spcPts val="3219"/>
              </a:lnSpc>
            </a:pPr>
            <a:r>
              <a:rPr lang="en-US" sz="2299" b="1" spc="229" dirty="0">
                <a:solidFill>
                  <a:srgbClr val="000000"/>
                </a:solidFill>
                <a:latin typeface="Heebo Bold"/>
                <a:ea typeface="Heebo Bold"/>
                <a:cs typeface="Heebo Bold"/>
                <a:sym typeface="Heebo Bold"/>
              </a:rPr>
              <a:t>WHICH ENTERTAINMENT FORMATS ARE GAINING THE MOST CONSUMER ATTENTION?</a:t>
            </a:r>
          </a:p>
        </p:txBody>
      </p:sp>
      <p:sp>
        <p:nvSpPr>
          <p:cNvPr id="17" name="TextBox 16">
            <a:extLst>
              <a:ext uri="{FF2B5EF4-FFF2-40B4-BE49-F238E27FC236}">
                <a16:creationId xmlns:a16="http://schemas.microsoft.com/office/drawing/2014/main" id="{6283F523-266A-814B-6648-87B70E644270}"/>
              </a:ext>
            </a:extLst>
          </p:cNvPr>
          <p:cNvSpPr txBox="1"/>
          <p:nvPr/>
        </p:nvSpPr>
        <p:spPr>
          <a:xfrm>
            <a:off x="3501387" y="7980950"/>
            <a:ext cx="11474527" cy="806631"/>
          </a:xfrm>
          <a:prstGeom prst="rect">
            <a:avLst/>
          </a:prstGeom>
        </p:spPr>
        <p:txBody>
          <a:bodyPr lIns="0" tIns="0" rIns="0" bIns="0" rtlCol="0" anchor="t">
            <a:spAutoFit/>
          </a:bodyPr>
          <a:lstStyle/>
          <a:p>
            <a:pPr algn="l">
              <a:lnSpc>
                <a:spcPts val="3219"/>
              </a:lnSpc>
            </a:pPr>
            <a:r>
              <a:rPr lang="en-US" sz="2299" b="1" spc="229" dirty="0">
                <a:solidFill>
                  <a:srgbClr val="000000"/>
                </a:solidFill>
                <a:latin typeface="Heebo Bold"/>
                <a:ea typeface="Heebo Bold"/>
                <a:cs typeface="Heebo Bold"/>
                <a:sym typeface="Heebo Bold"/>
              </a:rPr>
              <a:t>IS THERE A TECH PATTERN THAT SEPARATES ENTERTAINMENT-FOCUSED DRONE TOOLS FROM MULTIPURPOSE ONES?</a:t>
            </a:r>
          </a:p>
        </p:txBody>
      </p:sp>
      <p:sp>
        <p:nvSpPr>
          <p:cNvPr id="18" name="TextBox 7">
            <a:extLst>
              <a:ext uri="{FF2B5EF4-FFF2-40B4-BE49-F238E27FC236}">
                <a16:creationId xmlns:a16="http://schemas.microsoft.com/office/drawing/2014/main" id="{42FD93BF-9CA7-ABEB-5A02-A0724C39B87E}"/>
              </a:ext>
            </a:extLst>
          </p:cNvPr>
          <p:cNvSpPr txBox="1"/>
          <p:nvPr/>
        </p:nvSpPr>
        <p:spPr>
          <a:xfrm>
            <a:off x="1993473" y="7745645"/>
            <a:ext cx="4775418" cy="982000"/>
          </a:xfrm>
          <a:prstGeom prst="rect">
            <a:avLst/>
          </a:prstGeom>
        </p:spPr>
        <p:txBody>
          <a:bodyPr lIns="0" tIns="0" rIns="0" bIns="0" rtlCol="0" anchor="t">
            <a:spAutoFit/>
          </a:bodyPr>
          <a:lstStyle/>
          <a:p>
            <a:pPr marL="0" lvl="0" indent="0" algn="l">
              <a:lnSpc>
                <a:spcPts val="8400"/>
              </a:lnSpc>
            </a:pPr>
            <a:r>
              <a:rPr lang="en-US" sz="5400" b="1" spc="300" dirty="0">
                <a:solidFill>
                  <a:srgbClr val="A79E9C"/>
                </a:solidFill>
                <a:latin typeface="Helios Extended Bold"/>
                <a:ea typeface="Helios Extended Bold"/>
                <a:cs typeface="Helios Extended Bold"/>
                <a:sym typeface="Helios Extended Bold"/>
              </a:rPr>
              <a:t>05</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BF9FB"/>
        </a:solidFill>
        <a:effectLst/>
      </p:bgPr>
    </p:bg>
    <p:spTree>
      <p:nvGrpSpPr>
        <p:cNvPr id="1" name=""/>
        <p:cNvGrpSpPr/>
        <p:nvPr/>
      </p:nvGrpSpPr>
      <p:grpSpPr>
        <a:xfrm>
          <a:off x="0" y="0"/>
          <a:ext cx="0" cy="0"/>
          <a:chOff x="0" y="0"/>
          <a:chExt cx="0" cy="0"/>
        </a:xfrm>
      </p:grpSpPr>
      <p:grpSp>
        <p:nvGrpSpPr>
          <p:cNvPr id="2" name="Group 2"/>
          <p:cNvGrpSpPr/>
          <p:nvPr/>
        </p:nvGrpSpPr>
        <p:grpSpPr>
          <a:xfrm>
            <a:off x="-3944078" y="1326430"/>
            <a:ext cx="21203378" cy="7634140"/>
            <a:chOff x="0" y="0"/>
            <a:chExt cx="1128752" cy="406400"/>
          </a:xfrm>
        </p:grpSpPr>
        <p:sp>
          <p:nvSpPr>
            <p:cNvPr id="3" name="Freeform 3"/>
            <p:cNvSpPr/>
            <p:nvPr/>
          </p:nvSpPr>
          <p:spPr>
            <a:xfrm>
              <a:off x="0" y="0"/>
              <a:ext cx="1128752" cy="406400"/>
            </a:xfrm>
            <a:custGeom>
              <a:avLst/>
              <a:gdLst/>
              <a:ahLst/>
              <a:cxnLst/>
              <a:rect l="l" t="t" r="r" b="b"/>
              <a:pathLst>
                <a:path w="1128752" h="406400">
                  <a:moveTo>
                    <a:pt x="925552" y="0"/>
                  </a:moveTo>
                  <a:cubicBezTo>
                    <a:pt x="1037776" y="0"/>
                    <a:pt x="1128752" y="90976"/>
                    <a:pt x="1128752" y="203200"/>
                  </a:cubicBezTo>
                  <a:cubicBezTo>
                    <a:pt x="1128752" y="315424"/>
                    <a:pt x="1037776" y="406400"/>
                    <a:pt x="925552" y="406400"/>
                  </a:cubicBezTo>
                  <a:lnTo>
                    <a:pt x="203200" y="406400"/>
                  </a:lnTo>
                  <a:cubicBezTo>
                    <a:pt x="90976" y="406400"/>
                    <a:pt x="0" y="315424"/>
                    <a:pt x="0" y="203200"/>
                  </a:cubicBezTo>
                  <a:cubicBezTo>
                    <a:pt x="0" y="90976"/>
                    <a:pt x="90976" y="0"/>
                    <a:pt x="203200" y="0"/>
                  </a:cubicBezTo>
                  <a:close/>
                </a:path>
              </a:pathLst>
            </a:custGeom>
            <a:solidFill>
              <a:srgbClr val="F2F1F1">
                <a:alpha val="80000"/>
              </a:srgbClr>
            </a:solidFill>
          </p:spPr>
          <p:txBody>
            <a:bodyPr/>
            <a:lstStyle/>
            <a:p>
              <a:endParaRPr lang="it-IT"/>
            </a:p>
          </p:txBody>
        </p:sp>
        <p:sp>
          <p:nvSpPr>
            <p:cNvPr id="4" name="TextBox 4"/>
            <p:cNvSpPr txBox="1"/>
            <p:nvPr/>
          </p:nvSpPr>
          <p:spPr>
            <a:xfrm>
              <a:off x="0" y="-47625"/>
              <a:ext cx="1128752" cy="454025"/>
            </a:xfrm>
            <a:prstGeom prst="rect">
              <a:avLst/>
            </a:prstGeom>
          </p:spPr>
          <p:txBody>
            <a:bodyPr lIns="50800" tIns="50800" rIns="50800" bIns="50800" rtlCol="0" anchor="ctr"/>
            <a:lstStyle/>
            <a:p>
              <a:pPr algn="ctr">
                <a:lnSpc>
                  <a:spcPts val="3359"/>
                </a:lnSpc>
              </a:pPr>
              <a:endParaRPr/>
            </a:p>
          </p:txBody>
        </p:sp>
      </p:grpSp>
      <p:sp>
        <p:nvSpPr>
          <p:cNvPr id="5" name="TextBox 5"/>
          <p:cNvSpPr txBox="1"/>
          <p:nvPr/>
        </p:nvSpPr>
        <p:spPr>
          <a:xfrm>
            <a:off x="2958126" y="3970422"/>
            <a:ext cx="12371749" cy="2060405"/>
          </a:xfrm>
          <a:prstGeom prst="rect">
            <a:avLst/>
          </a:prstGeom>
        </p:spPr>
        <p:txBody>
          <a:bodyPr lIns="0" tIns="0" rIns="0" bIns="0" rtlCol="0" anchor="t">
            <a:spAutoFit/>
          </a:bodyPr>
          <a:lstStyle/>
          <a:p>
            <a:pPr marL="0" lvl="0" indent="0" algn="ctr">
              <a:lnSpc>
                <a:spcPts val="16238"/>
              </a:lnSpc>
            </a:pPr>
            <a:r>
              <a:rPr lang="en-US" sz="11598" b="1" spc="579">
                <a:solidFill>
                  <a:srgbClr val="000000"/>
                </a:solidFill>
                <a:latin typeface="Helios Extended Bold"/>
                <a:ea typeface="Helios Extended Bold"/>
                <a:cs typeface="Helios Extended Bold"/>
                <a:sym typeface="Helios Extended Bold"/>
              </a:rPr>
              <a:t>THANK YOU</a:t>
            </a:r>
          </a:p>
        </p:txBody>
      </p:sp>
      <p:grpSp>
        <p:nvGrpSpPr>
          <p:cNvPr id="6" name="Group 6"/>
          <p:cNvGrpSpPr/>
          <p:nvPr/>
        </p:nvGrpSpPr>
        <p:grpSpPr>
          <a:xfrm>
            <a:off x="1028700" y="9009810"/>
            <a:ext cx="248490" cy="248490"/>
            <a:chOff x="0" y="0"/>
            <a:chExt cx="812800" cy="812800"/>
          </a:xfrm>
        </p:grpSpPr>
        <p:sp>
          <p:nvSpPr>
            <p:cNvPr id="7" name="Freeform 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it-IT"/>
            </a:p>
          </p:txBody>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17010810" y="1028700"/>
            <a:ext cx="248490" cy="248490"/>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it-IT"/>
            </a:p>
          </p:txBody>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12" name="Group 12"/>
          <p:cNvGrpSpPr/>
          <p:nvPr/>
        </p:nvGrpSpPr>
        <p:grpSpPr>
          <a:xfrm>
            <a:off x="7600950" y="6932479"/>
            <a:ext cx="3086100" cy="804358"/>
            <a:chOff x="0" y="0"/>
            <a:chExt cx="812800" cy="211847"/>
          </a:xfrm>
        </p:grpSpPr>
        <p:sp>
          <p:nvSpPr>
            <p:cNvPr id="13" name="Freeform 13"/>
            <p:cNvSpPr/>
            <p:nvPr/>
          </p:nvSpPr>
          <p:spPr>
            <a:xfrm>
              <a:off x="0" y="0"/>
              <a:ext cx="812800" cy="211847"/>
            </a:xfrm>
            <a:custGeom>
              <a:avLst/>
              <a:gdLst/>
              <a:ahLst/>
              <a:cxnLst/>
              <a:rect l="l" t="t" r="r" b="b"/>
              <a:pathLst>
                <a:path w="812800" h="211847">
                  <a:moveTo>
                    <a:pt x="50173" y="0"/>
                  </a:moveTo>
                  <a:lnTo>
                    <a:pt x="762627" y="0"/>
                  </a:lnTo>
                  <a:cubicBezTo>
                    <a:pt x="775934" y="0"/>
                    <a:pt x="788695" y="5286"/>
                    <a:pt x="798105" y="14695"/>
                  </a:cubicBezTo>
                  <a:cubicBezTo>
                    <a:pt x="807514" y="24105"/>
                    <a:pt x="812800" y="36866"/>
                    <a:pt x="812800" y="50173"/>
                  </a:cubicBezTo>
                  <a:lnTo>
                    <a:pt x="812800" y="161675"/>
                  </a:lnTo>
                  <a:cubicBezTo>
                    <a:pt x="812800" y="174981"/>
                    <a:pt x="807514" y="187743"/>
                    <a:pt x="798105" y="197152"/>
                  </a:cubicBezTo>
                  <a:cubicBezTo>
                    <a:pt x="788695" y="206561"/>
                    <a:pt x="775934" y="211847"/>
                    <a:pt x="762627" y="211847"/>
                  </a:cubicBezTo>
                  <a:lnTo>
                    <a:pt x="50173" y="211847"/>
                  </a:lnTo>
                  <a:cubicBezTo>
                    <a:pt x="36866" y="211847"/>
                    <a:pt x="24105" y="206561"/>
                    <a:pt x="14695" y="197152"/>
                  </a:cubicBezTo>
                  <a:cubicBezTo>
                    <a:pt x="5286" y="187743"/>
                    <a:pt x="0" y="174981"/>
                    <a:pt x="0" y="161675"/>
                  </a:cubicBezTo>
                  <a:lnTo>
                    <a:pt x="0" y="50173"/>
                  </a:lnTo>
                  <a:cubicBezTo>
                    <a:pt x="0" y="36866"/>
                    <a:pt x="5286" y="24105"/>
                    <a:pt x="14695" y="14695"/>
                  </a:cubicBezTo>
                  <a:cubicBezTo>
                    <a:pt x="24105" y="5286"/>
                    <a:pt x="36866" y="0"/>
                    <a:pt x="50173" y="0"/>
                  </a:cubicBezTo>
                  <a:close/>
                </a:path>
              </a:pathLst>
            </a:custGeom>
            <a:solidFill>
              <a:srgbClr val="4E6E81"/>
            </a:solidFill>
          </p:spPr>
          <p:txBody>
            <a:bodyPr/>
            <a:lstStyle/>
            <a:p>
              <a:endParaRPr lang="it-IT"/>
            </a:p>
          </p:txBody>
        </p:sp>
        <p:sp>
          <p:nvSpPr>
            <p:cNvPr id="14" name="TextBox 14"/>
            <p:cNvSpPr txBox="1"/>
            <p:nvPr/>
          </p:nvSpPr>
          <p:spPr>
            <a:xfrm>
              <a:off x="0" y="-47625"/>
              <a:ext cx="812800" cy="259472"/>
            </a:xfrm>
            <a:prstGeom prst="rect">
              <a:avLst/>
            </a:prstGeom>
          </p:spPr>
          <p:txBody>
            <a:bodyPr lIns="50800" tIns="50800" rIns="50800" bIns="50800" rtlCol="0" anchor="ctr"/>
            <a:lstStyle/>
            <a:p>
              <a:pPr algn="ctr">
                <a:lnSpc>
                  <a:spcPts val="3079"/>
                </a:lnSpc>
              </a:pPr>
              <a:r>
                <a:rPr lang="en-US" sz="2199" spc="219">
                  <a:solidFill>
                    <a:srgbClr val="FFFFFF"/>
                  </a:solidFill>
                  <a:latin typeface="Lato"/>
                  <a:ea typeface="Lato"/>
                  <a:cs typeface="Lato"/>
                  <a:sym typeface="Lato"/>
                </a:rPr>
                <a:t>28 May, 2024</a:t>
              </a:r>
            </a:p>
          </p:txBody>
        </p:sp>
      </p:grpSp>
      <p:sp>
        <p:nvSpPr>
          <p:cNvPr id="15" name="TextBox 15"/>
          <p:cNvSpPr txBox="1"/>
          <p:nvPr/>
        </p:nvSpPr>
        <p:spPr>
          <a:xfrm>
            <a:off x="2958126" y="6255258"/>
            <a:ext cx="12371749" cy="389255"/>
          </a:xfrm>
          <a:prstGeom prst="rect">
            <a:avLst/>
          </a:prstGeom>
        </p:spPr>
        <p:txBody>
          <a:bodyPr lIns="0" tIns="0" rIns="0" bIns="0" rtlCol="0" anchor="t">
            <a:spAutoFit/>
          </a:bodyPr>
          <a:lstStyle/>
          <a:p>
            <a:pPr marL="0" lvl="0" indent="0" algn="ctr">
              <a:lnSpc>
                <a:spcPts val="3219"/>
              </a:lnSpc>
            </a:pPr>
            <a:r>
              <a:rPr lang="en-US" sz="2299" b="1" spc="229">
                <a:solidFill>
                  <a:srgbClr val="000000"/>
                </a:solidFill>
                <a:latin typeface="Heebo Bold"/>
                <a:ea typeface="Heebo Bold"/>
                <a:cs typeface="Heebo Bold"/>
                <a:sym typeface="Heebo Bold"/>
              </a:rPr>
              <a:t>DREAM TEAM</a:t>
            </a:r>
          </a:p>
        </p:txBody>
      </p:sp>
      <p:sp>
        <p:nvSpPr>
          <p:cNvPr id="16" name="TextBox 16"/>
          <p:cNvSpPr txBox="1"/>
          <p:nvPr/>
        </p:nvSpPr>
        <p:spPr>
          <a:xfrm>
            <a:off x="2958126" y="3130005"/>
            <a:ext cx="12371749" cy="405765"/>
          </a:xfrm>
          <a:prstGeom prst="rect">
            <a:avLst/>
          </a:prstGeom>
        </p:spPr>
        <p:txBody>
          <a:bodyPr lIns="0" tIns="0" rIns="0" bIns="0" rtlCol="0" anchor="t">
            <a:spAutoFit/>
          </a:bodyPr>
          <a:lstStyle/>
          <a:p>
            <a:pPr marL="0" lvl="0" indent="0" algn="ctr">
              <a:lnSpc>
                <a:spcPts val="3359"/>
              </a:lnSpc>
              <a:spcBef>
                <a:spcPct val="0"/>
              </a:spcBef>
            </a:pPr>
            <a:r>
              <a:rPr lang="en-US" sz="2399" spc="239">
                <a:solidFill>
                  <a:srgbClr val="000000"/>
                </a:solidFill>
                <a:latin typeface="Lato"/>
                <a:ea typeface="Lato"/>
                <a:cs typeface="Lato"/>
                <a:sym typeface="Lato"/>
              </a:rPr>
              <a:t>Drone Show Italy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BF9FB"/>
        </a:solidFill>
        <a:effectLst/>
      </p:bgPr>
    </p:bg>
    <p:spTree>
      <p:nvGrpSpPr>
        <p:cNvPr id="1" name=""/>
        <p:cNvGrpSpPr/>
        <p:nvPr/>
      </p:nvGrpSpPr>
      <p:grpSpPr>
        <a:xfrm>
          <a:off x="0" y="0"/>
          <a:ext cx="0" cy="0"/>
          <a:chOff x="0" y="0"/>
          <a:chExt cx="0" cy="0"/>
        </a:xfrm>
      </p:grpSpPr>
      <p:sp>
        <p:nvSpPr>
          <p:cNvPr id="2" name="TextBox 2"/>
          <p:cNvSpPr txBox="1"/>
          <p:nvPr/>
        </p:nvSpPr>
        <p:spPr>
          <a:xfrm>
            <a:off x="1882226" y="945354"/>
            <a:ext cx="14523548" cy="1076251"/>
          </a:xfrm>
          <a:prstGeom prst="rect">
            <a:avLst/>
          </a:prstGeom>
        </p:spPr>
        <p:txBody>
          <a:bodyPr lIns="0" tIns="0" rIns="0" bIns="0" rtlCol="0" anchor="t">
            <a:spAutoFit/>
          </a:bodyPr>
          <a:lstStyle/>
          <a:p>
            <a:pPr marL="0" lvl="0" indent="0" algn="ctr">
              <a:lnSpc>
                <a:spcPts val="8400"/>
              </a:lnSpc>
            </a:pPr>
            <a:r>
              <a:rPr lang="en-US" sz="6000" b="1" spc="300">
                <a:solidFill>
                  <a:srgbClr val="000000"/>
                </a:solidFill>
                <a:latin typeface="Helios Extended Bold"/>
                <a:ea typeface="Helios Extended Bold"/>
                <a:cs typeface="Helios Extended Bold"/>
                <a:sym typeface="Helios Extended Bold"/>
              </a:rPr>
              <a:t>AGENDA OVERVIEW</a:t>
            </a:r>
          </a:p>
        </p:txBody>
      </p:sp>
      <p:sp>
        <p:nvSpPr>
          <p:cNvPr id="3" name="TextBox 3"/>
          <p:cNvSpPr txBox="1"/>
          <p:nvPr/>
        </p:nvSpPr>
        <p:spPr>
          <a:xfrm>
            <a:off x="6449722" y="2457303"/>
            <a:ext cx="4775418" cy="1076251"/>
          </a:xfrm>
          <a:prstGeom prst="rect">
            <a:avLst/>
          </a:prstGeom>
        </p:spPr>
        <p:txBody>
          <a:bodyPr lIns="0" tIns="0" rIns="0" bIns="0" rtlCol="0" anchor="t">
            <a:spAutoFit/>
          </a:bodyPr>
          <a:lstStyle/>
          <a:p>
            <a:pPr marL="0" lvl="0" indent="0" algn="l">
              <a:lnSpc>
                <a:spcPts val="8400"/>
              </a:lnSpc>
            </a:pPr>
            <a:r>
              <a:rPr lang="en-US" sz="6000" b="1" spc="300">
                <a:solidFill>
                  <a:srgbClr val="A79E9C"/>
                </a:solidFill>
                <a:latin typeface="Helios Extended Bold"/>
                <a:ea typeface="Helios Extended Bold"/>
                <a:cs typeface="Helios Extended Bold"/>
                <a:sym typeface="Helios Extended Bold"/>
              </a:rPr>
              <a:t>01</a:t>
            </a:r>
          </a:p>
        </p:txBody>
      </p:sp>
      <p:sp>
        <p:nvSpPr>
          <p:cNvPr id="4" name="TextBox 4"/>
          <p:cNvSpPr txBox="1"/>
          <p:nvPr/>
        </p:nvSpPr>
        <p:spPr>
          <a:xfrm>
            <a:off x="6449722" y="4293592"/>
            <a:ext cx="4775418" cy="1076251"/>
          </a:xfrm>
          <a:prstGeom prst="rect">
            <a:avLst/>
          </a:prstGeom>
        </p:spPr>
        <p:txBody>
          <a:bodyPr lIns="0" tIns="0" rIns="0" bIns="0" rtlCol="0" anchor="t">
            <a:spAutoFit/>
          </a:bodyPr>
          <a:lstStyle/>
          <a:p>
            <a:pPr marL="0" lvl="0" indent="0" algn="l">
              <a:lnSpc>
                <a:spcPts val="8400"/>
              </a:lnSpc>
            </a:pPr>
            <a:r>
              <a:rPr lang="en-US" sz="6000" b="1" spc="300" dirty="0">
                <a:solidFill>
                  <a:srgbClr val="A79E9C"/>
                </a:solidFill>
                <a:latin typeface="Helios Extended Bold"/>
                <a:ea typeface="Helios Extended Bold"/>
                <a:cs typeface="Helios Extended Bold"/>
                <a:sym typeface="Helios Extended Bold"/>
              </a:rPr>
              <a:t>02</a:t>
            </a:r>
          </a:p>
        </p:txBody>
      </p:sp>
      <p:sp>
        <p:nvSpPr>
          <p:cNvPr id="5" name="TextBox 5"/>
          <p:cNvSpPr txBox="1"/>
          <p:nvPr/>
        </p:nvSpPr>
        <p:spPr>
          <a:xfrm>
            <a:off x="6449722" y="6133045"/>
            <a:ext cx="4775418" cy="1076251"/>
          </a:xfrm>
          <a:prstGeom prst="rect">
            <a:avLst/>
          </a:prstGeom>
        </p:spPr>
        <p:txBody>
          <a:bodyPr lIns="0" tIns="0" rIns="0" bIns="0" rtlCol="0" anchor="t">
            <a:spAutoFit/>
          </a:bodyPr>
          <a:lstStyle/>
          <a:p>
            <a:pPr marL="0" lvl="0" indent="0" algn="l">
              <a:lnSpc>
                <a:spcPts val="8400"/>
              </a:lnSpc>
            </a:pPr>
            <a:r>
              <a:rPr lang="en-US" sz="6000" b="1" spc="300" dirty="0">
                <a:solidFill>
                  <a:srgbClr val="A79E9C"/>
                </a:solidFill>
                <a:latin typeface="Helios Extended Bold"/>
                <a:ea typeface="Helios Extended Bold"/>
                <a:cs typeface="Helios Extended Bold"/>
                <a:sym typeface="Helios Extended Bold"/>
              </a:rPr>
              <a:t>03</a:t>
            </a:r>
          </a:p>
        </p:txBody>
      </p:sp>
      <p:sp>
        <p:nvSpPr>
          <p:cNvPr id="6" name="TextBox 6"/>
          <p:cNvSpPr txBox="1"/>
          <p:nvPr/>
        </p:nvSpPr>
        <p:spPr>
          <a:xfrm>
            <a:off x="6449722" y="3602775"/>
            <a:ext cx="5388556" cy="389255"/>
          </a:xfrm>
          <a:prstGeom prst="rect">
            <a:avLst/>
          </a:prstGeom>
        </p:spPr>
        <p:txBody>
          <a:bodyPr lIns="0" tIns="0" rIns="0" bIns="0" rtlCol="0" anchor="t">
            <a:spAutoFit/>
          </a:bodyPr>
          <a:lstStyle/>
          <a:p>
            <a:pPr marL="0" lvl="0" indent="0" algn="l">
              <a:lnSpc>
                <a:spcPts val="3219"/>
              </a:lnSpc>
            </a:pPr>
            <a:r>
              <a:rPr lang="en-US" sz="2299" b="1" spc="229">
                <a:solidFill>
                  <a:srgbClr val="000000"/>
                </a:solidFill>
                <a:latin typeface="Heebo Bold"/>
                <a:ea typeface="Heebo Bold"/>
                <a:cs typeface="Heebo Bold"/>
                <a:sym typeface="Heebo Bold"/>
              </a:rPr>
              <a:t>INTRODUCTION TO THE MARKET </a:t>
            </a:r>
          </a:p>
        </p:txBody>
      </p:sp>
      <p:sp>
        <p:nvSpPr>
          <p:cNvPr id="7" name="TextBox 7"/>
          <p:cNvSpPr txBox="1"/>
          <p:nvPr/>
        </p:nvSpPr>
        <p:spPr>
          <a:xfrm>
            <a:off x="6449721" y="5439064"/>
            <a:ext cx="6885279" cy="396262"/>
          </a:xfrm>
          <a:prstGeom prst="rect">
            <a:avLst/>
          </a:prstGeom>
        </p:spPr>
        <p:txBody>
          <a:bodyPr wrap="square" lIns="0" tIns="0" rIns="0" bIns="0" rtlCol="0" anchor="t">
            <a:spAutoFit/>
          </a:bodyPr>
          <a:lstStyle/>
          <a:p>
            <a:pPr marL="0" lvl="0" indent="0" algn="l">
              <a:lnSpc>
                <a:spcPts val="3219"/>
              </a:lnSpc>
            </a:pPr>
            <a:r>
              <a:rPr lang="en-US" sz="2299" b="1" spc="229" dirty="0">
                <a:solidFill>
                  <a:srgbClr val="000000"/>
                </a:solidFill>
                <a:latin typeface="Heebo Bold"/>
                <a:ea typeface="Heebo Bold"/>
                <a:cs typeface="Heebo Bold"/>
                <a:sym typeface="Heebo Bold"/>
              </a:rPr>
              <a:t>METHODS TO KEY INTELLIGENCE TOPICS</a:t>
            </a:r>
          </a:p>
        </p:txBody>
      </p:sp>
      <p:sp>
        <p:nvSpPr>
          <p:cNvPr id="8" name="TextBox 8"/>
          <p:cNvSpPr txBox="1"/>
          <p:nvPr/>
        </p:nvSpPr>
        <p:spPr>
          <a:xfrm>
            <a:off x="6449722" y="7278517"/>
            <a:ext cx="5138759" cy="389255"/>
          </a:xfrm>
          <a:prstGeom prst="rect">
            <a:avLst/>
          </a:prstGeom>
        </p:spPr>
        <p:txBody>
          <a:bodyPr lIns="0" tIns="0" rIns="0" bIns="0" rtlCol="0" anchor="t">
            <a:spAutoFit/>
          </a:bodyPr>
          <a:lstStyle/>
          <a:p>
            <a:pPr marL="0" lvl="0" indent="0" algn="l">
              <a:lnSpc>
                <a:spcPts val="3219"/>
              </a:lnSpc>
            </a:pPr>
            <a:r>
              <a:rPr lang="en-US" sz="2299" b="1" spc="229">
                <a:solidFill>
                  <a:srgbClr val="000000"/>
                </a:solidFill>
                <a:latin typeface="Heebo Bold"/>
                <a:ea typeface="Heebo Bold"/>
                <a:cs typeface="Heebo Bold"/>
                <a:sym typeface="Heebo Bold"/>
              </a:rPr>
              <a:t>KEY INTELLIGENCE QUESTIONS </a:t>
            </a:r>
          </a:p>
        </p:txBody>
      </p:sp>
      <p:grpSp>
        <p:nvGrpSpPr>
          <p:cNvPr id="9" name="Group 9"/>
          <p:cNvGrpSpPr/>
          <p:nvPr/>
        </p:nvGrpSpPr>
        <p:grpSpPr>
          <a:xfrm>
            <a:off x="17259300" y="9258300"/>
            <a:ext cx="248490" cy="248490"/>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it-IT"/>
            </a:p>
          </p:txBody>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12" name="Group 12"/>
          <p:cNvGrpSpPr/>
          <p:nvPr/>
        </p:nvGrpSpPr>
        <p:grpSpPr>
          <a:xfrm>
            <a:off x="780210" y="780210"/>
            <a:ext cx="248490" cy="248490"/>
            <a:chOff x="0" y="0"/>
            <a:chExt cx="812800" cy="812800"/>
          </a:xfrm>
        </p:grpSpPr>
        <p:sp>
          <p:nvSpPr>
            <p:cNvPr id="13" name="Freeform 1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it-IT"/>
            </a:p>
          </p:txBody>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BF9FB"/>
        </a:solidFill>
        <a:effectLst/>
      </p:bgPr>
    </p:bg>
    <p:spTree>
      <p:nvGrpSpPr>
        <p:cNvPr id="1" name=""/>
        <p:cNvGrpSpPr/>
        <p:nvPr/>
      </p:nvGrpSpPr>
      <p:grpSpPr>
        <a:xfrm>
          <a:off x="0" y="0"/>
          <a:ext cx="0" cy="0"/>
          <a:chOff x="0" y="0"/>
          <a:chExt cx="0" cy="0"/>
        </a:xfrm>
      </p:grpSpPr>
      <p:sp>
        <p:nvSpPr>
          <p:cNvPr id="2" name="Freeform 2"/>
          <p:cNvSpPr/>
          <p:nvPr/>
        </p:nvSpPr>
        <p:spPr>
          <a:xfrm>
            <a:off x="8590063" y="8668933"/>
            <a:ext cx="533846" cy="589367"/>
          </a:xfrm>
          <a:custGeom>
            <a:avLst/>
            <a:gdLst/>
            <a:ahLst/>
            <a:cxnLst/>
            <a:rect l="l" t="t" r="r" b="b"/>
            <a:pathLst>
              <a:path w="533846" h="589367">
                <a:moveTo>
                  <a:pt x="0" y="0"/>
                </a:moveTo>
                <a:lnTo>
                  <a:pt x="533846" y="0"/>
                </a:lnTo>
                <a:lnTo>
                  <a:pt x="533846" y="589367"/>
                </a:lnTo>
                <a:lnTo>
                  <a:pt x="0" y="5893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grpSp>
        <p:nvGrpSpPr>
          <p:cNvPr id="3" name="Group 3"/>
          <p:cNvGrpSpPr/>
          <p:nvPr/>
        </p:nvGrpSpPr>
        <p:grpSpPr>
          <a:xfrm>
            <a:off x="1028700" y="0"/>
            <a:ext cx="7141841" cy="10287000"/>
            <a:chOff x="0" y="0"/>
            <a:chExt cx="1106458" cy="1593725"/>
          </a:xfrm>
        </p:grpSpPr>
        <p:sp>
          <p:nvSpPr>
            <p:cNvPr id="4" name="Freeform 4"/>
            <p:cNvSpPr/>
            <p:nvPr/>
          </p:nvSpPr>
          <p:spPr>
            <a:xfrm>
              <a:off x="0" y="0"/>
              <a:ext cx="1106458" cy="1593725"/>
            </a:xfrm>
            <a:custGeom>
              <a:avLst/>
              <a:gdLst/>
              <a:ahLst/>
              <a:cxnLst/>
              <a:rect l="l" t="t" r="r" b="b"/>
              <a:pathLst>
                <a:path w="1106458" h="1593725">
                  <a:moveTo>
                    <a:pt x="0" y="0"/>
                  </a:moveTo>
                  <a:lnTo>
                    <a:pt x="1106458" y="0"/>
                  </a:lnTo>
                  <a:lnTo>
                    <a:pt x="1106458" y="1593725"/>
                  </a:lnTo>
                  <a:lnTo>
                    <a:pt x="0" y="1593725"/>
                  </a:lnTo>
                  <a:close/>
                </a:path>
              </a:pathLst>
            </a:custGeom>
            <a:blipFill>
              <a:blip r:embed="rId4"/>
              <a:stretch>
                <a:fillRect l="-57893" r="-57893"/>
              </a:stretch>
            </a:blipFill>
          </p:spPr>
          <p:txBody>
            <a:bodyPr/>
            <a:lstStyle/>
            <a:p>
              <a:endParaRPr lang="it-IT"/>
            </a:p>
          </p:txBody>
        </p:sp>
      </p:grpSp>
      <p:sp>
        <p:nvSpPr>
          <p:cNvPr id="5" name="TextBox 5"/>
          <p:cNvSpPr txBox="1"/>
          <p:nvPr/>
        </p:nvSpPr>
        <p:spPr>
          <a:xfrm>
            <a:off x="9329558" y="8852684"/>
            <a:ext cx="7953554" cy="405765"/>
          </a:xfrm>
          <a:prstGeom prst="rect">
            <a:avLst/>
          </a:prstGeom>
        </p:spPr>
        <p:txBody>
          <a:bodyPr lIns="0" tIns="0" rIns="0" bIns="0" rtlCol="0" anchor="t">
            <a:spAutoFit/>
          </a:bodyPr>
          <a:lstStyle/>
          <a:p>
            <a:pPr marL="0" lvl="0" indent="0" algn="l">
              <a:lnSpc>
                <a:spcPts val="3359"/>
              </a:lnSpc>
              <a:spcBef>
                <a:spcPct val="0"/>
              </a:spcBef>
            </a:pPr>
            <a:r>
              <a:rPr lang="en-US" sz="2399" spc="239">
                <a:solidFill>
                  <a:srgbClr val="000000"/>
                </a:solidFill>
                <a:latin typeface="Lato"/>
                <a:ea typeface="Lato"/>
                <a:cs typeface="Lato"/>
                <a:sym typeface="Lato"/>
              </a:rPr>
              <a:t>Drone Show Industry </a:t>
            </a:r>
          </a:p>
        </p:txBody>
      </p:sp>
      <p:sp>
        <p:nvSpPr>
          <p:cNvPr id="6" name="AutoShape 6"/>
          <p:cNvSpPr/>
          <p:nvPr/>
        </p:nvSpPr>
        <p:spPr>
          <a:xfrm>
            <a:off x="550043" y="0"/>
            <a:ext cx="0" cy="3768928"/>
          </a:xfrm>
          <a:prstGeom prst="line">
            <a:avLst/>
          </a:prstGeom>
          <a:ln w="57150" cap="flat">
            <a:solidFill>
              <a:srgbClr val="4E6E81"/>
            </a:solidFill>
            <a:prstDash val="sysDash"/>
            <a:headEnd type="none" w="sm" len="sm"/>
            <a:tailEnd type="none" w="sm" len="sm"/>
          </a:ln>
        </p:spPr>
        <p:txBody>
          <a:bodyPr/>
          <a:lstStyle/>
          <a:p>
            <a:endParaRPr lang="it-IT"/>
          </a:p>
        </p:txBody>
      </p:sp>
      <p:grpSp>
        <p:nvGrpSpPr>
          <p:cNvPr id="7" name="Group 7"/>
          <p:cNvGrpSpPr/>
          <p:nvPr/>
        </p:nvGrpSpPr>
        <p:grpSpPr>
          <a:xfrm>
            <a:off x="17010810" y="9258300"/>
            <a:ext cx="248490" cy="248490"/>
            <a:chOff x="0" y="0"/>
            <a:chExt cx="812800" cy="812800"/>
          </a:xfrm>
        </p:grpSpPr>
        <p:sp>
          <p:nvSpPr>
            <p:cNvPr id="8" name="Freeform 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it-IT"/>
            </a:p>
          </p:txBody>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10" name="TextBox 10"/>
          <p:cNvSpPr txBox="1"/>
          <p:nvPr/>
        </p:nvSpPr>
        <p:spPr>
          <a:xfrm>
            <a:off x="8590063" y="866775"/>
            <a:ext cx="8693050" cy="2143125"/>
          </a:xfrm>
          <a:prstGeom prst="rect">
            <a:avLst/>
          </a:prstGeom>
        </p:spPr>
        <p:txBody>
          <a:bodyPr lIns="0" tIns="0" rIns="0" bIns="0" rtlCol="0" anchor="t">
            <a:spAutoFit/>
          </a:bodyPr>
          <a:lstStyle/>
          <a:p>
            <a:pPr marL="0" lvl="0" indent="0" algn="l">
              <a:lnSpc>
                <a:spcPts val="8400"/>
              </a:lnSpc>
            </a:pPr>
            <a:r>
              <a:rPr lang="en-US" sz="6000" b="1" spc="300">
                <a:solidFill>
                  <a:srgbClr val="000000"/>
                </a:solidFill>
                <a:latin typeface="Helios Extended Bold"/>
                <a:ea typeface="Helios Extended Bold"/>
                <a:cs typeface="Helios Extended Bold"/>
                <a:sym typeface="Helios Extended Bold"/>
              </a:rPr>
              <a:t>INTRODUCTION TO THE MARKET </a:t>
            </a:r>
          </a:p>
        </p:txBody>
      </p:sp>
      <p:sp>
        <p:nvSpPr>
          <p:cNvPr id="11" name="TextBox 11"/>
          <p:cNvSpPr txBox="1"/>
          <p:nvPr/>
        </p:nvSpPr>
        <p:spPr>
          <a:xfrm>
            <a:off x="8590063" y="3099171"/>
            <a:ext cx="8693050" cy="3926505"/>
          </a:xfrm>
          <a:prstGeom prst="rect">
            <a:avLst/>
          </a:prstGeom>
        </p:spPr>
        <p:txBody>
          <a:bodyPr lIns="0" tIns="0" rIns="0" bIns="0" rtlCol="0" anchor="t">
            <a:spAutoFit/>
          </a:bodyPr>
          <a:lstStyle/>
          <a:p>
            <a:pPr marL="0" lvl="0" indent="0" algn="l">
              <a:lnSpc>
                <a:spcPts val="3519"/>
              </a:lnSpc>
            </a:pPr>
            <a:r>
              <a:rPr lang="en-US" sz="2199" spc="219">
                <a:solidFill>
                  <a:srgbClr val="000000"/>
                </a:solidFill>
                <a:latin typeface="Lato"/>
                <a:ea typeface="Lato"/>
                <a:cs typeface="Lato"/>
                <a:sym typeface="Lato"/>
              </a:rPr>
              <a:t>Our research focuses on the product market, an innovative solution designed to make the product become a top-of-mind product. By understanding market demand, competition, and technology, we aim to unlock this new product's potential, addressing critical needs and driving innovation in the market. Through this research, we aim to provide insights into its successful development, launch, and adoption, creating lasting value for stakeholders.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20" r="-1020"/>
            </a:stretch>
          </a:blipFill>
        </p:spPr>
        <p:txBody>
          <a:bodyPr/>
          <a:lstStyle/>
          <a:p>
            <a:endParaRPr lang="it-IT"/>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BF9FB"/>
        </a:solidFill>
        <a:effectLst/>
      </p:bgPr>
    </p:bg>
    <p:spTree>
      <p:nvGrpSpPr>
        <p:cNvPr id="1" name=""/>
        <p:cNvGrpSpPr/>
        <p:nvPr/>
      </p:nvGrpSpPr>
      <p:grpSpPr>
        <a:xfrm>
          <a:off x="0" y="0"/>
          <a:ext cx="0" cy="0"/>
          <a:chOff x="0" y="0"/>
          <a:chExt cx="0" cy="0"/>
        </a:xfrm>
      </p:grpSpPr>
      <p:grpSp>
        <p:nvGrpSpPr>
          <p:cNvPr id="2" name="Group 2"/>
          <p:cNvGrpSpPr/>
          <p:nvPr/>
        </p:nvGrpSpPr>
        <p:grpSpPr>
          <a:xfrm>
            <a:off x="76200" y="3937114"/>
            <a:ext cx="18288000" cy="6400304"/>
            <a:chOff x="0" y="0"/>
            <a:chExt cx="4816593" cy="1685677"/>
          </a:xfrm>
        </p:grpSpPr>
        <p:sp>
          <p:nvSpPr>
            <p:cNvPr id="3" name="Freeform 3"/>
            <p:cNvSpPr/>
            <p:nvPr/>
          </p:nvSpPr>
          <p:spPr>
            <a:xfrm>
              <a:off x="0" y="0"/>
              <a:ext cx="4816592" cy="1685677"/>
            </a:xfrm>
            <a:custGeom>
              <a:avLst/>
              <a:gdLst/>
              <a:ahLst/>
              <a:cxnLst/>
              <a:rect l="l" t="t" r="r" b="b"/>
              <a:pathLst>
                <a:path w="4816592" h="1685677">
                  <a:moveTo>
                    <a:pt x="0" y="0"/>
                  </a:moveTo>
                  <a:lnTo>
                    <a:pt x="4816592" y="0"/>
                  </a:lnTo>
                  <a:lnTo>
                    <a:pt x="4816592" y="1685677"/>
                  </a:lnTo>
                  <a:lnTo>
                    <a:pt x="0" y="1685677"/>
                  </a:lnTo>
                  <a:close/>
                </a:path>
              </a:pathLst>
            </a:custGeom>
            <a:solidFill>
              <a:srgbClr val="F2F1F1">
                <a:alpha val="80000"/>
              </a:srgbClr>
            </a:solidFill>
          </p:spPr>
          <p:txBody>
            <a:bodyPr/>
            <a:lstStyle/>
            <a:p>
              <a:endParaRPr lang="it-IT" dirty="0"/>
            </a:p>
          </p:txBody>
        </p:sp>
        <p:sp>
          <p:nvSpPr>
            <p:cNvPr id="4" name="TextBox 4"/>
            <p:cNvSpPr txBox="1"/>
            <p:nvPr/>
          </p:nvSpPr>
          <p:spPr>
            <a:xfrm>
              <a:off x="0" y="-47625"/>
              <a:ext cx="4816593" cy="1733302"/>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5666247" y="5549656"/>
            <a:ext cx="3645909" cy="2909221"/>
            <a:chOff x="0" y="0"/>
            <a:chExt cx="529089" cy="442466"/>
          </a:xfrm>
        </p:grpSpPr>
        <p:sp>
          <p:nvSpPr>
            <p:cNvPr id="6" name="Freeform 6"/>
            <p:cNvSpPr/>
            <p:nvPr/>
          </p:nvSpPr>
          <p:spPr>
            <a:xfrm>
              <a:off x="0" y="0"/>
              <a:ext cx="529089" cy="442466"/>
            </a:xfrm>
            <a:custGeom>
              <a:avLst/>
              <a:gdLst/>
              <a:ahLst/>
              <a:cxnLst/>
              <a:rect l="l" t="t" r="r" b="b"/>
              <a:pathLst>
                <a:path w="529089" h="442466">
                  <a:moveTo>
                    <a:pt x="0" y="0"/>
                  </a:moveTo>
                  <a:lnTo>
                    <a:pt x="529089" y="0"/>
                  </a:lnTo>
                  <a:lnTo>
                    <a:pt x="529089" y="442466"/>
                  </a:lnTo>
                  <a:lnTo>
                    <a:pt x="0" y="442466"/>
                  </a:lnTo>
                  <a:close/>
                </a:path>
              </a:pathLst>
            </a:custGeom>
            <a:blipFill>
              <a:blip r:embed="rId2"/>
              <a:stretch>
                <a:fillRect l="-12642" r="-12642"/>
              </a:stretch>
            </a:blipFill>
          </p:spPr>
          <p:txBody>
            <a:bodyPr/>
            <a:lstStyle/>
            <a:p>
              <a:endParaRPr lang="it-IT"/>
            </a:p>
          </p:txBody>
        </p:sp>
      </p:grpSp>
      <p:grpSp>
        <p:nvGrpSpPr>
          <p:cNvPr id="7" name="Group 7"/>
          <p:cNvGrpSpPr/>
          <p:nvPr/>
        </p:nvGrpSpPr>
        <p:grpSpPr>
          <a:xfrm>
            <a:off x="583287" y="9258300"/>
            <a:ext cx="248490" cy="248490"/>
            <a:chOff x="0" y="0"/>
            <a:chExt cx="812800" cy="812800"/>
          </a:xfrm>
        </p:grpSpPr>
        <p:sp>
          <p:nvSpPr>
            <p:cNvPr id="8" name="Freeform 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it-IT"/>
            </a:p>
          </p:txBody>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10" name="Group 10"/>
          <p:cNvGrpSpPr/>
          <p:nvPr/>
        </p:nvGrpSpPr>
        <p:grpSpPr>
          <a:xfrm>
            <a:off x="17456224" y="789698"/>
            <a:ext cx="248490" cy="248490"/>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it-IT"/>
            </a:p>
          </p:txBody>
        </p:sp>
        <p:sp>
          <p:nvSpPr>
            <p:cNvPr id="12" name="TextBox 12"/>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13" name="Freeform 13"/>
          <p:cNvSpPr/>
          <p:nvPr/>
        </p:nvSpPr>
        <p:spPr>
          <a:xfrm>
            <a:off x="10414795" y="5341629"/>
            <a:ext cx="3149674" cy="3149674"/>
          </a:xfrm>
          <a:custGeom>
            <a:avLst/>
            <a:gdLst/>
            <a:ahLst/>
            <a:cxnLst/>
            <a:rect l="l" t="t" r="r" b="b"/>
            <a:pathLst>
              <a:path w="3149674" h="3149674">
                <a:moveTo>
                  <a:pt x="0" y="0"/>
                </a:moveTo>
                <a:lnTo>
                  <a:pt x="3149674" y="0"/>
                </a:lnTo>
                <a:lnTo>
                  <a:pt x="3149674" y="3149674"/>
                </a:lnTo>
                <a:lnTo>
                  <a:pt x="0" y="31496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dirty="0"/>
          </a:p>
        </p:txBody>
      </p:sp>
      <p:sp>
        <p:nvSpPr>
          <p:cNvPr id="14" name="Freeform 14"/>
          <p:cNvSpPr/>
          <p:nvPr/>
        </p:nvSpPr>
        <p:spPr>
          <a:xfrm>
            <a:off x="14141379" y="5219700"/>
            <a:ext cx="3460822" cy="3403637"/>
          </a:xfrm>
          <a:custGeom>
            <a:avLst/>
            <a:gdLst/>
            <a:ahLst/>
            <a:cxnLst/>
            <a:rect l="l" t="t" r="r" b="b"/>
            <a:pathLst>
              <a:path w="3645909" h="3632237">
                <a:moveTo>
                  <a:pt x="0" y="0"/>
                </a:moveTo>
                <a:lnTo>
                  <a:pt x="3645910" y="0"/>
                </a:lnTo>
                <a:lnTo>
                  <a:pt x="3645910" y="3632237"/>
                </a:lnTo>
                <a:lnTo>
                  <a:pt x="0" y="36322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it-IT" dirty="0"/>
          </a:p>
        </p:txBody>
      </p:sp>
      <p:sp>
        <p:nvSpPr>
          <p:cNvPr id="15" name="TextBox 15"/>
          <p:cNvSpPr txBox="1"/>
          <p:nvPr/>
        </p:nvSpPr>
        <p:spPr>
          <a:xfrm>
            <a:off x="831776" y="866775"/>
            <a:ext cx="9483932" cy="3155800"/>
          </a:xfrm>
          <a:prstGeom prst="rect">
            <a:avLst/>
          </a:prstGeom>
        </p:spPr>
        <p:txBody>
          <a:bodyPr lIns="0" tIns="0" rIns="0" bIns="0" rtlCol="0" anchor="t">
            <a:spAutoFit/>
          </a:bodyPr>
          <a:lstStyle/>
          <a:p>
            <a:pPr marL="0" lvl="0" indent="0" algn="l">
              <a:lnSpc>
                <a:spcPts val="8400"/>
              </a:lnSpc>
            </a:pPr>
            <a:r>
              <a:rPr lang="en-US" sz="6000" b="1" spc="300" dirty="0">
                <a:solidFill>
                  <a:srgbClr val="000000"/>
                </a:solidFill>
                <a:latin typeface="Helios Extended Bold"/>
                <a:ea typeface="Helios Extended Bold"/>
                <a:cs typeface="Helios Extended Bold"/>
                <a:sym typeface="Helios Extended Bold"/>
              </a:rPr>
              <a:t>KEY INTELLIGENCE TOPICS AND QUESTIONS</a:t>
            </a:r>
          </a:p>
        </p:txBody>
      </p:sp>
      <p:pic>
        <p:nvPicPr>
          <p:cNvPr id="18" name="Immagine 17">
            <a:extLst>
              <a:ext uri="{FF2B5EF4-FFF2-40B4-BE49-F238E27FC236}">
                <a16:creationId xmlns:a16="http://schemas.microsoft.com/office/drawing/2014/main" id="{3EA11BF4-382D-7EC3-B2B2-063D37302A48}"/>
              </a:ext>
            </a:extLst>
          </p:cNvPr>
          <p:cNvPicPr>
            <a:picLocks noChangeAspect="1"/>
          </p:cNvPicPr>
          <p:nvPr/>
        </p:nvPicPr>
        <p:blipFill>
          <a:blip r:embed="rId7"/>
          <a:stretch>
            <a:fillRect/>
          </a:stretch>
        </p:blipFill>
        <p:spPr>
          <a:xfrm>
            <a:off x="917699" y="5510879"/>
            <a:ext cx="3907049" cy="290922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BF9FB"/>
        </a:solidFill>
        <a:effectLst/>
      </p:bgPr>
    </p:bg>
    <p:spTree>
      <p:nvGrpSpPr>
        <p:cNvPr id="1" name=""/>
        <p:cNvGrpSpPr/>
        <p:nvPr/>
      </p:nvGrpSpPr>
      <p:grpSpPr>
        <a:xfrm>
          <a:off x="0" y="0"/>
          <a:ext cx="0" cy="0"/>
          <a:chOff x="0" y="0"/>
          <a:chExt cx="0" cy="0"/>
        </a:xfrm>
      </p:grpSpPr>
      <p:grpSp>
        <p:nvGrpSpPr>
          <p:cNvPr id="2" name="Group 2"/>
          <p:cNvGrpSpPr/>
          <p:nvPr/>
        </p:nvGrpSpPr>
        <p:grpSpPr>
          <a:xfrm>
            <a:off x="13999454" y="8118271"/>
            <a:ext cx="1842171" cy="184217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757"/>
            </a:solidFill>
          </p:spPr>
          <p:txBody>
            <a:bodyPr/>
            <a:lstStyle/>
            <a:p>
              <a:endParaRPr lang="it-IT"/>
            </a:p>
          </p:txBody>
        </p:sp>
        <p:sp>
          <p:nvSpPr>
            <p:cNvPr id="4" name="TextBox 4"/>
            <p:cNvSpPr txBox="1"/>
            <p:nvPr/>
          </p:nvSpPr>
          <p:spPr>
            <a:xfrm>
              <a:off x="76200" y="-28575"/>
              <a:ext cx="660400" cy="765175"/>
            </a:xfrm>
            <a:prstGeom prst="rect">
              <a:avLst/>
            </a:prstGeom>
          </p:spPr>
          <p:txBody>
            <a:bodyPr lIns="50800" tIns="50800" rIns="50800" bIns="50800" rtlCol="0" anchor="ctr"/>
            <a:lstStyle/>
            <a:p>
              <a:pPr algn="ctr">
                <a:lnSpc>
                  <a:spcPts val="6719"/>
                </a:lnSpc>
              </a:pPr>
              <a:endParaRPr/>
            </a:p>
          </p:txBody>
        </p:sp>
      </p:grpSp>
      <p:grpSp>
        <p:nvGrpSpPr>
          <p:cNvPr id="5" name="Group 5"/>
          <p:cNvGrpSpPr/>
          <p:nvPr/>
        </p:nvGrpSpPr>
        <p:grpSpPr>
          <a:xfrm>
            <a:off x="10077528" y="1160540"/>
            <a:ext cx="1842171" cy="184217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757"/>
            </a:solidFill>
          </p:spPr>
          <p:txBody>
            <a:bodyPr/>
            <a:lstStyle/>
            <a:p>
              <a:endParaRPr lang="it-IT"/>
            </a:p>
          </p:txBody>
        </p:sp>
        <p:sp>
          <p:nvSpPr>
            <p:cNvPr id="7" name="TextBox 7"/>
            <p:cNvSpPr txBox="1"/>
            <p:nvPr/>
          </p:nvSpPr>
          <p:spPr>
            <a:xfrm>
              <a:off x="76200" y="-28575"/>
              <a:ext cx="660400" cy="765175"/>
            </a:xfrm>
            <a:prstGeom prst="rect">
              <a:avLst/>
            </a:prstGeom>
          </p:spPr>
          <p:txBody>
            <a:bodyPr lIns="50800" tIns="50800" rIns="50800" bIns="50800" rtlCol="0" anchor="ctr"/>
            <a:lstStyle/>
            <a:p>
              <a:pPr algn="ctr">
                <a:lnSpc>
                  <a:spcPts val="6719"/>
                </a:lnSpc>
              </a:pPr>
              <a:endParaRPr/>
            </a:p>
          </p:txBody>
        </p:sp>
      </p:grpSp>
      <p:grpSp>
        <p:nvGrpSpPr>
          <p:cNvPr id="8" name="Group 8"/>
          <p:cNvGrpSpPr/>
          <p:nvPr/>
        </p:nvGrpSpPr>
        <p:grpSpPr>
          <a:xfrm>
            <a:off x="6151198" y="8118271"/>
            <a:ext cx="1842171" cy="184217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757"/>
            </a:solidFill>
          </p:spPr>
          <p:txBody>
            <a:bodyPr/>
            <a:lstStyle/>
            <a:p>
              <a:endParaRPr lang="it-IT"/>
            </a:p>
          </p:txBody>
        </p:sp>
        <p:sp>
          <p:nvSpPr>
            <p:cNvPr id="10" name="TextBox 10"/>
            <p:cNvSpPr txBox="1"/>
            <p:nvPr/>
          </p:nvSpPr>
          <p:spPr>
            <a:xfrm>
              <a:off x="76200" y="-28575"/>
              <a:ext cx="660400" cy="765175"/>
            </a:xfrm>
            <a:prstGeom prst="rect">
              <a:avLst/>
            </a:prstGeom>
          </p:spPr>
          <p:txBody>
            <a:bodyPr lIns="50800" tIns="50800" rIns="50800" bIns="50800" rtlCol="0" anchor="ctr"/>
            <a:lstStyle/>
            <a:p>
              <a:pPr algn="ctr">
                <a:lnSpc>
                  <a:spcPts val="6719"/>
                </a:lnSpc>
              </a:pPr>
              <a:endParaRPr/>
            </a:p>
          </p:txBody>
        </p:sp>
      </p:grpSp>
      <p:grpSp>
        <p:nvGrpSpPr>
          <p:cNvPr id="11" name="Group 11"/>
          <p:cNvGrpSpPr/>
          <p:nvPr/>
        </p:nvGrpSpPr>
        <p:grpSpPr>
          <a:xfrm>
            <a:off x="2234573" y="1160540"/>
            <a:ext cx="1842171" cy="184217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AB59"/>
            </a:solidFill>
          </p:spPr>
          <p:txBody>
            <a:bodyPr/>
            <a:lstStyle/>
            <a:p>
              <a:endParaRPr lang="it-IT"/>
            </a:p>
          </p:txBody>
        </p:sp>
        <p:sp>
          <p:nvSpPr>
            <p:cNvPr id="13" name="TextBox 13"/>
            <p:cNvSpPr txBox="1"/>
            <p:nvPr/>
          </p:nvSpPr>
          <p:spPr>
            <a:xfrm>
              <a:off x="76200" y="-28575"/>
              <a:ext cx="660400" cy="765175"/>
            </a:xfrm>
            <a:prstGeom prst="rect">
              <a:avLst/>
            </a:prstGeom>
          </p:spPr>
          <p:txBody>
            <a:bodyPr lIns="50800" tIns="50800" rIns="50800" bIns="50800" rtlCol="0" anchor="ctr"/>
            <a:lstStyle/>
            <a:p>
              <a:pPr algn="ctr">
                <a:lnSpc>
                  <a:spcPts val="6719"/>
                </a:lnSpc>
              </a:pPr>
              <a:endParaRPr/>
            </a:p>
          </p:txBody>
        </p:sp>
      </p:grpSp>
      <p:grpSp>
        <p:nvGrpSpPr>
          <p:cNvPr id="14" name="Group 14"/>
          <p:cNvGrpSpPr/>
          <p:nvPr/>
        </p:nvGrpSpPr>
        <p:grpSpPr>
          <a:xfrm>
            <a:off x="-1196575" y="955511"/>
            <a:ext cx="20479178" cy="9209961"/>
            <a:chOff x="0" y="0"/>
            <a:chExt cx="27305571" cy="12279948"/>
          </a:xfrm>
        </p:grpSpPr>
        <p:sp>
          <p:nvSpPr>
            <p:cNvPr id="15" name="Freeform 15"/>
            <p:cNvSpPr/>
            <p:nvPr/>
          </p:nvSpPr>
          <p:spPr>
            <a:xfrm>
              <a:off x="5802978" y="2981"/>
              <a:ext cx="3053863" cy="3053863"/>
            </a:xfrm>
            <a:custGeom>
              <a:avLst/>
              <a:gdLst/>
              <a:ahLst/>
              <a:cxnLst/>
              <a:rect l="l" t="t" r="r" b="b"/>
              <a:pathLst>
                <a:path w="3053863" h="3053863">
                  <a:moveTo>
                    <a:pt x="0" y="0"/>
                  </a:moveTo>
                  <a:lnTo>
                    <a:pt x="3053862" y="0"/>
                  </a:lnTo>
                  <a:lnTo>
                    <a:pt x="3053862" y="3053862"/>
                  </a:lnTo>
                  <a:lnTo>
                    <a:pt x="0" y="30538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16" name="Freeform 16"/>
            <p:cNvSpPr/>
            <p:nvPr/>
          </p:nvSpPr>
          <p:spPr>
            <a:xfrm flipH="1">
              <a:off x="2756185" y="2981"/>
              <a:ext cx="3053863" cy="3053863"/>
            </a:xfrm>
            <a:custGeom>
              <a:avLst/>
              <a:gdLst/>
              <a:ahLst/>
              <a:cxnLst/>
              <a:rect l="l" t="t" r="r" b="b"/>
              <a:pathLst>
                <a:path w="3053863" h="3053863">
                  <a:moveTo>
                    <a:pt x="3053862" y="0"/>
                  </a:moveTo>
                  <a:lnTo>
                    <a:pt x="0" y="0"/>
                  </a:lnTo>
                  <a:lnTo>
                    <a:pt x="0" y="3053862"/>
                  </a:lnTo>
                  <a:lnTo>
                    <a:pt x="3053862" y="3053862"/>
                  </a:lnTo>
                  <a:lnTo>
                    <a:pt x="3053862"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17" name="Freeform 17"/>
            <p:cNvSpPr/>
            <p:nvPr/>
          </p:nvSpPr>
          <p:spPr>
            <a:xfrm rot="-10800000">
              <a:off x="7985420" y="9226085"/>
              <a:ext cx="3053863" cy="3053863"/>
            </a:xfrm>
            <a:custGeom>
              <a:avLst/>
              <a:gdLst/>
              <a:ahLst/>
              <a:cxnLst/>
              <a:rect l="l" t="t" r="r" b="b"/>
              <a:pathLst>
                <a:path w="3053863" h="3053863">
                  <a:moveTo>
                    <a:pt x="0" y="0"/>
                  </a:moveTo>
                  <a:lnTo>
                    <a:pt x="3053862" y="0"/>
                  </a:lnTo>
                  <a:lnTo>
                    <a:pt x="3053862" y="3053863"/>
                  </a:lnTo>
                  <a:lnTo>
                    <a:pt x="0" y="30538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18" name="Freeform 18"/>
            <p:cNvSpPr/>
            <p:nvPr/>
          </p:nvSpPr>
          <p:spPr>
            <a:xfrm rot="-10800000" flipH="1">
              <a:off x="11032213" y="9226085"/>
              <a:ext cx="3053863" cy="3053863"/>
            </a:xfrm>
            <a:custGeom>
              <a:avLst/>
              <a:gdLst/>
              <a:ahLst/>
              <a:cxnLst/>
              <a:rect l="l" t="t" r="r" b="b"/>
              <a:pathLst>
                <a:path w="3053863" h="3053863">
                  <a:moveTo>
                    <a:pt x="3053863" y="0"/>
                  </a:moveTo>
                  <a:lnTo>
                    <a:pt x="0" y="0"/>
                  </a:lnTo>
                  <a:lnTo>
                    <a:pt x="0" y="3053863"/>
                  </a:lnTo>
                  <a:lnTo>
                    <a:pt x="3053863" y="3053863"/>
                  </a:lnTo>
                  <a:lnTo>
                    <a:pt x="305386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19" name="Freeform 19"/>
            <p:cNvSpPr/>
            <p:nvPr/>
          </p:nvSpPr>
          <p:spPr>
            <a:xfrm rot="5400000">
              <a:off x="7267702" y="3768828"/>
              <a:ext cx="2310074" cy="868203"/>
            </a:xfrm>
            <a:custGeom>
              <a:avLst/>
              <a:gdLst/>
              <a:ahLst/>
              <a:cxnLst/>
              <a:rect l="l" t="t" r="r" b="b"/>
              <a:pathLst>
                <a:path w="2310074" h="868203">
                  <a:moveTo>
                    <a:pt x="0" y="0"/>
                  </a:moveTo>
                  <a:lnTo>
                    <a:pt x="2310074" y="0"/>
                  </a:lnTo>
                  <a:lnTo>
                    <a:pt x="2310074" y="868203"/>
                  </a:lnTo>
                  <a:lnTo>
                    <a:pt x="0" y="8682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20" name="Freeform 20"/>
            <p:cNvSpPr/>
            <p:nvPr/>
          </p:nvSpPr>
          <p:spPr>
            <a:xfrm rot="5400000">
              <a:off x="7267702" y="6063997"/>
              <a:ext cx="2310074" cy="868203"/>
            </a:xfrm>
            <a:custGeom>
              <a:avLst/>
              <a:gdLst/>
              <a:ahLst/>
              <a:cxnLst/>
              <a:rect l="l" t="t" r="r" b="b"/>
              <a:pathLst>
                <a:path w="2310074" h="868203">
                  <a:moveTo>
                    <a:pt x="0" y="0"/>
                  </a:moveTo>
                  <a:lnTo>
                    <a:pt x="2310074" y="0"/>
                  </a:lnTo>
                  <a:lnTo>
                    <a:pt x="2310074" y="868203"/>
                  </a:lnTo>
                  <a:lnTo>
                    <a:pt x="0" y="8682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21" name="Freeform 21"/>
            <p:cNvSpPr/>
            <p:nvPr/>
          </p:nvSpPr>
          <p:spPr>
            <a:xfrm rot="5400000">
              <a:off x="7267702" y="7660321"/>
              <a:ext cx="2310074" cy="868203"/>
            </a:xfrm>
            <a:custGeom>
              <a:avLst/>
              <a:gdLst/>
              <a:ahLst/>
              <a:cxnLst/>
              <a:rect l="l" t="t" r="r" b="b"/>
              <a:pathLst>
                <a:path w="2310074" h="868203">
                  <a:moveTo>
                    <a:pt x="0" y="0"/>
                  </a:moveTo>
                  <a:lnTo>
                    <a:pt x="2310074" y="0"/>
                  </a:lnTo>
                  <a:lnTo>
                    <a:pt x="2310074" y="868203"/>
                  </a:lnTo>
                  <a:lnTo>
                    <a:pt x="0" y="8682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22" name="Freeform 22"/>
            <p:cNvSpPr/>
            <p:nvPr/>
          </p:nvSpPr>
          <p:spPr>
            <a:xfrm>
              <a:off x="16267320" y="0"/>
              <a:ext cx="3053863" cy="3053863"/>
            </a:xfrm>
            <a:custGeom>
              <a:avLst/>
              <a:gdLst/>
              <a:ahLst/>
              <a:cxnLst/>
              <a:rect l="l" t="t" r="r" b="b"/>
              <a:pathLst>
                <a:path w="3053863" h="3053863">
                  <a:moveTo>
                    <a:pt x="0" y="0"/>
                  </a:moveTo>
                  <a:lnTo>
                    <a:pt x="3053863" y="0"/>
                  </a:lnTo>
                  <a:lnTo>
                    <a:pt x="3053863" y="3053863"/>
                  </a:lnTo>
                  <a:lnTo>
                    <a:pt x="0" y="30538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23" name="Freeform 23"/>
            <p:cNvSpPr/>
            <p:nvPr/>
          </p:nvSpPr>
          <p:spPr>
            <a:xfrm flipH="1">
              <a:off x="13220527" y="0"/>
              <a:ext cx="3053863" cy="3053863"/>
            </a:xfrm>
            <a:custGeom>
              <a:avLst/>
              <a:gdLst/>
              <a:ahLst/>
              <a:cxnLst/>
              <a:rect l="l" t="t" r="r" b="b"/>
              <a:pathLst>
                <a:path w="3053863" h="3053863">
                  <a:moveTo>
                    <a:pt x="3053862" y="0"/>
                  </a:moveTo>
                  <a:lnTo>
                    <a:pt x="0" y="0"/>
                  </a:lnTo>
                  <a:lnTo>
                    <a:pt x="0" y="3053863"/>
                  </a:lnTo>
                  <a:lnTo>
                    <a:pt x="3053862" y="3053863"/>
                  </a:lnTo>
                  <a:lnTo>
                    <a:pt x="3053862"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24" name="Freeform 24"/>
            <p:cNvSpPr/>
            <p:nvPr/>
          </p:nvSpPr>
          <p:spPr>
            <a:xfrm rot="-10800000">
              <a:off x="18449762" y="9223104"/>
              <a:ext cx="3053863" cy="3053863"/>
            </a:xfrm>
            <a:custGeom>
              <a:avLst/>
              <a:gdLst/>
              <a:ahLst/>
              <a:cxnLst/>
              <a:rect l="l" t="t" r="r" b="b"/>
              <a:pathLst>
                <a:path w="3053863" h="3053863">
                  <a:moveTo>
                    <a:pt x="0" y="0"/>
                  </a:moveTo>
                  <a:lnTo>
                    <a:pt x="3053863" y="0"/>
                  </a:lnTo>
                  <a:lnTo>
                    <a:pt x="3053863" y="3053863"/>
                  </a:lnTo>
                  <a:lnTo>
                    <a:pt x="0" y="30538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25" name="Freeform 25"/>
            <p:cNvSpPr/>
            <p:nvPr/>
          </p:nvSpPr>
          <p:spPr>
            <a:xfrm rot="-10800000" flipH="1">
              <a:off x="21496555" y="9223104"/>
              <a:ext cx="3053863" cy="3053863"/>
            </a:xfrm>
            <a:custGeom>
              <a:avLst/>
              <a:gdLst/>
              <a:ahLst/>
              <a:cxnLst/>
              <a:rect l="l" t="t" r="r" b="b"/>
              <a:pathLst>
                <a:path w="3053863" h="3053863">
                  <a:moveTo>
                    <a:pt x="3053863" y="0"/>
                  </a:moveTo>
                  <a:lnTo>
                    <a:pt x="0" y="0"/>
                  </a:lnTo>
                  <a:lnTo>
                    <a:pt x="0" y="3053863"/>
                  </a:lnTo>
                  <a:lnTo>
                    <a:pt x="3053863" y="3053863"/>
                  </a:lnTo>
                  <a:lnTo>
                    <a:pt x="305386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26" name="Freeform 26"/>
            <p:cNvSpPr/>
            <p:nvPr/>
          </p:nvSpPr>
          <p:spPr>
            <a:xfrm rot="5400000">
              <a:off x="17732044" y="3765847"/>
              <a:ext cx="2310074" cy="868203"/>
            </a:xfrm>
            <a:custGeom>
              <a:avLst/>
              <a:gdLst/>
              <a:ahLst/>
              <a:cxnLst/>
              <a:rect l="l" t="t" r="r" b="b"/>
              <a:pathLst>
                <a:path w="2310074" h="868203">
                  <a:moveTo>
                    <a:pt x="0" y="0"/>
                  </a:moveTo>
                  <a:lnTo>
                    <a:pt x="2310074" y="0"/>
                  </a:lnTo>
                  <a:lnTo>
                    <a:pt x="2310074" y="868203"/>
                  </a:lnTo>
                  <a:lnTo>
                    <a:pt x="0" y="8682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27" name="Freeform 27"/>
            <p:cNvSpPr/>
            <p:nvPr/>
          </p:nvSpPr>
          <p:spPr>
            <a:xfrm rot="5400000">
              <a:off x="17732044" y="6061016"/>
              <a:ext cx="2310074" cy="868203"/>
            </a:xfrm>
            <a:custGeom>
              <a:avLst/>
              <a:gdLst/>
              <a:ahLst/>
              <a:cxnLst/>
              <a:rect l="l" t="t" r="r" b="b"/>
              <a:pathLst>
                <a:path w="2310074" h="868203">
                  <a:moveTo>
                    <a:pt x="0" y="0"/>
                  </a:moveTo>
                  <a:lnTo>
                    <a:pt x="2310074" y="0"/>
                  </a:lnTo>
                  <a:lnTo>
                    <a:pt x="2310074" y="868203"/>
                  </a:lnTo>
                  <a:lnTo>
                    <a:pt x="0" y="8682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28" name="Freeform 28"/>
            <p:cNvSpPr/>
            <p:nvPr/>
          </p:nvSpPr>
          <p:spPr>
            <a:xfrm rot="5400000">
              <a:off x="17732044" y="7657340"/>
              <a:ext cx="2310074" cy="868203"/>
            </a:xfrm>
            <a:custGeom>
              <a:avLst/>
              <a:gdLst/>
              <a:ahLst/>
              <a:cxnLst/>
              <a:rect l="l" t="t" r="r" b="b"/>
              <a:pathLst>
                <a:path w="2310074" h="868203">
                  <a:moveTo>
                    <a:pt x="0" y="0"/>
                  </a:moveTo>
                  <a:lnTo>
                    <a:pt x="2310074" y="0"/>
                  </a:lnTo>
                  <a:lnTo>
                    <a:pt x="2310074" y="868203"/>
                  </a:lnTo>
                  <a:lnTo>
                    <a:pt x="0" y="8682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29" name="Freeform 29"/>
            <p:cNvSpPr/>
            <p:nvPr/>
          </p:nvSpPr>
          <p:spPr>
            <a:xfrm rot="5400000">
              <a:off x="22961280" y="7657340"/>
              <a:ext cx="2310074" cy="868203"/>
            </a:xfrm>
            <a:custGeom>
              <a:avLst/>
              <a:gdLst/>
              <a:ahLst/>
              <a:cxnLst/>
              <a:rect l="l" t="t" r="r" b="b"/>
              <a:pathLst>
                <a:path w="2310074" h="868203">
                  <a:moveTo>
                    <a:pt x="0" y="0"/>
                  </a:moveTo>
                  <a:lnTo>
                    <a:pt x="2310074" y="0"/>
                  </a:lnTo>
                  <a:lnTo>
                    <a:pt x="2310074" y="868203"/>
                  </a:lnTo>
                  <a:lnTo>
                    <a:pt x="0" y="8682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30" name="Freeform 30"/>
            <p:cNvSpPr/>
            <p:nvPr/>
          </p:nvSpPr>
          <p:spPr>
            <a:xfrm rot="-5400000">
              <a:off x="2034217" y="3760737"/>
              <a:ext cx="2310074" cy="868203"/>
            </a:xfrm>
            <a:custGeom>
              <a:avLst/>
              <a:gdLst/>
              <a:ahLst/>
              <a:cxnLst/>
              <a:rect l="l" t="t" r="r" b="b"/>
              <a:pathLst>
                <a:path w="2310074" h="868203">
                  <a:moveTo>
                    <a:pt x="0" y="0"/>
                  </a:moveTo>
                  <a:lnTo>
                    <a:pt x="2310074" y="0"/>
                  </a:lnTo>
                  <a:lnTo>
                    <a:pt x="2310074" y="868203"/>
                  </a:lnTo>
                  <a:lnTo>
                    <a:pt x="0" y="8682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31" name="Freeform 31"/>
            <p:cNvSpPr/>
            <p:nvPr/>
          </p:nvSpPr>
          <p:spPr>
            <a:xfrm rot="5400000">
              <a:off x="12502899" y="3765847"/>
              <a:ext cx="2310074" cy="868203"/>
            </a:xfrm>
            <a:custGeom>
              <a:avLst/>
              <a:gdLst/>
              <a:ahLst/>
              <a:cxnLst/>
              <a:rect l="l" t="t" r="r" b="b"/>
              <a:pathLst>
                <a:path w="2310074" h="868203">
                  <a:moveTo>
                    <a:pt x="0" y="0"/>
                  </a:moveTo>
                  <a:lnTo>
                    <a:pt x="2310074" y="0"/>
                  </a:lnTo>
                  <a:lnTo>
                    <a:pt x="2310074" y="868203"/>
                  </a:lnTo>
                  <a:lnTo>
                    <a:pt x="0" y="8682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32" name="Freeform 32"/>
            <p:cNvSpPr/>
            <p:nvPr/>
          </p:nvSpPr>
          <p:spPr>
            <a:xfrm rot="5400000">
              <a:off x="12502899" y="6061016"/>
              <a:ext cx="2310074" cy="868203"/>
            </a:xfrm>
            <a:custGeom>
              <a:avLst/>
              <a:gdLst/>
              <a:ahLst/>
              <a:cxnLst/>
              <a:rect l="l" t="t" r="r" b="b"/>
              <a:pathLst>
                <a:path w="2310074" h="868203">
                  <a:moveTo>
                    <a:pt x="0" y="0"/>
                  </a:moveTo>
                  <a:lnTo>
                    <a:pt x="2310074" y="0"/>
                  </a:lnTo>
                  <a:lnTo>
                    <a:pt x="2310074" y="868203"/>
                  </a:lnTo>
                  <a:lnTo>
                    <a:pt x="0" y="8682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33" name="Freeform 33"/>
            <p:cNvSpPr/>
            <p:nvPr/>
          </p:nvSpPr>
          <p:spPr>
            <a:xfrm rot="5400000">
              <a:off x="12502899" y="7657340"/>
              <a:ext cx="2310074" cy="868203"/>
            </a:xfrm>
            <a:custGeom>
              <a:avLst/>
              <a:gdLst/>
              <a:ahLst/>
              <a:cxnLst/>
              <a:rect l="l" t="t" r="r" b="b"/>
              <a:pathLst>
                <a:path w="2310074" h="868203">
                  <a:moveTo>
                    <a:pt x="0" y="0"/>
                  </a:moveTo>
                  <a:lnTo>
                    <a:pt x="2310074" y="0"/>
                  </a:lnTo>
                  <a:lnTo>
                    <a:pt x="2310074" y="868203"/>
                  </a:lnTo>
                  <a:lnTo>
                    <a:pt x="0" y="8682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34" name="Freeform 34"/>
            <p:cNvSpPr/>
            <p:nvPr/>
          </p:nvSpPr>
          <p:spPr>
            <a:xfrm flipH="1">
              <a:off x="23685058" y="5647371"/>
              <a:ext cx="3620513" cy="1303385"/>
            </a:xfrm>
            <a:custGeom>
              <a:avLst/>
              <a:gdLst/>
              <a:ahLst/>
              <a:cxnLst/>
              <a:rect l="l" t="t" r="r" b="b"/>
              <a:pathLst>
                <a:path w="3620513" h="1303385">
                  <a:moveTo>
                    <a:pt x="3620513" y="0"/>
                  </a:moveTo>
                  <a:lnTo>
                    <a:pt x="0" y="0"/>
                  </a:lnTo>
                  <a:lnTo>
                    <a:pt x="0" y="1303385"/>
                  </a:lnTo>
                  <a:lnTo>
                    <a:pt x="3620513" y="1303385"/>
                  </a:lnTo>
                  <a:lnTo>
                    <a:pt x="3620513"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it-IT"/>
            </a:p>
          </p:txBody>
        </p:sp>
        <p:sp>
          <p:nvSpPr>
            <p:cNvPr id="35" name="Freeform 35"/>
            <p:cNvSpPr/>
            <p:nvPr/>
          </p:nvSpPr>
          <p:spPr>
            <a:xfrm rot="-10800000" flipH="1">
              <a:off x="0" y="5335524"/>
              <a:ext cx="3620513" cy="1303385"/>
            </a:xfrm>
            <a:custGeom>
              <a:avLst/>
              <a:gdLst/>
              <a:ahLst/>
              <a:cxnLst/>
              <a:rect l="l" t="t" r="r" b="b"/>
              <a:pathLst>
                <a:path w="3620513" h="1303385">
                  <a:moveTo>
                    <a:pt x="3620513" y="0"/>
                  </a:moveTo>
                  <a:lnTo>
                    <a:pt x="0" y="0"/>
                  </a:lnTo>
                  <a:lnTo>
                    <a:pt x="0" y="1303385"/>
                  </a:lnTo>
                  <a:lnTo>
                    <a:pt x="3620513" y="1303385"/>
                  </a:lnTo>
                  <a:lnTo>
                    <a:pt x="3620513"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it-IT"/>
            </a:p>
          </p:txBody>
        </p:sp>
      </p:grpSp>
      <p:sp>
        <p:nvSpPr>
          <p:cNvPr id="36" name="Freeform 36"/>
          <p:cNvSpPr/>
          <p:nvPr/>
        </p:nvSpPr>
        <p:spPr>
          <a:xfrm>
            <a:off x="139470" y="3598308"/>
            <a:ext cx="468438" cy="1324207"/>
          </a:xfrm>
          <a:custGeom>
            <a:avLst/>
            <a:gdLst/>
            <a:ahLst/>
            <a:cxnLst/>
            <a:rect l="l" t="t" r="r" b="b"/>
            <a:pathLst>
              <a:path w="468438" h="1324207">
                <a:moveTo>
                  <a:pt x="0" y="0"/>
                </a:moveTo>
                <a:lnTo>
                  <a:pt x="468438" y="0"/>
                </a:lnTo>
                <a:lnTo>
                  <a:pt x="468438" y="1324207"/>
                </a:lnTo>
                <a:lnTo>
                  <a:pt x="0" y="132420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it-IT"/>
          </a:p>
        </p:txBody>
      </p:sp>
      <p:sp>
        <p:nvSpPr>
          <p:cNvPr id="37" name="TextBox 37"/>
          <p:cNvSpPr txBox="1"/>
          <p:nvPr/>
        </p:nvSpPr>
        <p:spPr>
          <a:xfrm>
            <a:off x="14476285" y="8289895"/>
            <a:ext cx="909717" cy="357697"/>
          </a:xfrm>
          <a:prstGeom prst="rect">
            <a:avLst/>
          </a:prstGeom>
        </p:spPr>
        <p:txBody>
          <a:bodyPr lIns="0" tIns="0" rIns="0" bIns="0" rtlCol="0" anchor="t">
            <a:spAutoFit/>
          </a:bodyPr>
          <a:lstStyle/>
          <a:p>
            <a:pPr algn="ctr">
              <a:lnSpc>
                <a:spcPts val="2820"/>
              </a:lnSpc>
            </a:pPr>
            <a:r>
              <a:rPr lang="en-US" sz="2014" b="1">
                <a:solidFill>
                  <a:srgbClr val="FFFFFF"/>
                </a:solidFill>
                <a:latin typeface="Roboto Bold"/>
                <a:ea typeface="Roboto Bold"/>
                <a:cs typeface="Roboto Bold"/>
                <a:sym typeface="Roboto Bold"/>
              </a:rPr>
              <a:t>PHASE</a:t>
            </a:r>
          </a:p>
        </p:txBody>
      </p:sp>
      <p:sp>
        <p:nvSpPr>
          <p:cNvPr id="38" name="TextBox 38"/>
          <p:cNvSpPr txBox="1"/>
          <p:nvPr/>
        </p:nvSpPr>
        <p:spPr>
          <a:xfrm>
            <a:off x="13395503" y="5612675"/>
            <a:ext cx="3050075" cy="2326180"/>
          </a:xfrm>
          <a:prstGeom prst="rect">
            <a:avLst/>
          </a:prstGeom>
        </p:spPr>
        <p:txBody>
          <a:bodyPr lIns="0" tIns="0" rIns="0" bIns="0" rtlCol="0" anchor="t">
            <a:spAutoFit/>
          </a:bodyPr>
          <a:lstStyle/>
          <a:p>
            <a:pPr algn="just">
              <a:lnSpc>
                <a:spcPts val="2616"/>
              </a:lnSpc>
            </a:pPr>
            <a:r>
              <a:rPr lang="en-US" sz="1868" b="1" dirty="0">
                <a:solidFill>
                  <a:srgbClr val="000000"/>
                </a:solidFill>
                <a:latin typeface="Roboto Bold"/>
                <a:ea typeface="Roboto Bold"/>
                <a:cs typeface="Roboto Bold"/>
                <a:sym typeface="Roboto Bold"/>
              </a:rPr>
              <a:t>Finally, we combined these results with insights from the introduction and analysis phase to select the </a:t>
            </a:r>
            <a:r>
              <a:rPr lang="en-US" sz="1868" b="1" dirty="0">
                <a:solidFill>
                  <a:srgbClr val="FF0000"/>
                </a:solidFill>
                <a:latin typeface="Roboto Bold"/>
                <a:ea typeface="Roboto Bold"/>
                <a:cs typeface="Roboto Bold"/>
                <a:sym typeface="Roboto Bold"/>
              </a:rPr>
              <a:t>top questions </a:t>
            </a:r>
            <a:r>
              <a:rPr lang="en-US" sz="1868" b="1" dirty="0">
                <a:solidFill>
                  <a:srgbClr val="000000"/>
                </a:solidFill>
                <a:latin typeface="Roboto Bold"/>
                <a:ea typeface="Roboto Bold"/>
                <a:cs typeface="Roboto Bold"/>
                <a:sym typeface="Roboto Bold"/>
              </a:rPr>
              <a:t>we believe can help our company’s </a:t>
            </a:r>
            <a:r>
              <a:rPr lang="en-US" sz="1868" b="1" dirty="0">
                <a:solidFill>
                  <a:srgbClr val="FF0000"/>
                </a:solidFill>
                <a:latin typeface="Roboto Bold"/>
                <a:ea typeface="Roboto Bold"/>
                <a:cs typeface="Roboto Bold"/>
                <a:sym typeface="Roboto Bold"/>
              </a:rPr>
              <a:t>growth</a:t>
            </a:r>
            <a:r>
              <a:rPr lang="en-US" sz="1868" b="1" dirty="0">
                <a:solidFill>
                  <a:srgbClr val="000000"/>
                </a:solidFill>
                <a:latin typeface="Roboto Bold"/>
                <a:ea typeface="Roboto Bold"/>
                <a:cs typeface="Roboto Bold"/>
                <a:sym typeface="Roboto Bold"/>
              </a:rPr>
              <a:t> in this market.</a:t>
            </a:r>
          </a:p>
        </p:txBody>
      </p:sp>
      <p:sp>
        <p:nvSpPr>
          <p:cNvPr id="39" name="TextBox 39"/>
          <p:cNvSpPr txBox="1"/>
          <p:nvPr/>
        </p:nvSpPr>
        <p:spPr>
          <a:xfrm>
            <a:off x="2706102" y="2394640"/>
            <a:ext cx="909717" cy="357697"/>
          </a:xfrm>
          <a:prstGeom prst="rect">
            <a:avLst/>
          </a:prstGeom>
        </p:spPr>
        <p:txBody>
          <a:bodyPr lIns="0" tIns="0" rIns="0" bIns="0" rtlCol="0" anchor="t">
            <a:spAutoFit/>
          </a:bodyPr>
          <a:lstStyle/>
          <a:p>
            <a:pPr algn="ctr">
              <a:lnSpc>
                <a:spcPts val="2820"/>
              </a:lnSpc>
            </a:pPr>
            <a:r>
              <a:rPr lang="en-US" sz="2014" b="1">
                <a:solidFill>
                  <a:srgbClr val="FFFFFF"/>
                </a:solidFill>
                <a:latin typeface="Roboto Bold"/>
                <a:ea typeface="Roboto Bold"/>
                <a:cs typeface="Roboto Bold"/>
                <a:sym typeface="Roboto Bold"/>
              </a:rPr>
              <a:t>PHASE</a:t>
            </a:r>
          </a:p>
        </p:txBody>
      </p:sp>
      <p:sp>
        <p:nvSpPr>
          <p:cNvPr id="40" name="TextBox 40"/>
          <p:cNvSpPr txBox="1"/>
          <p:nvPr/>
        </p:nvSpPr>
        <p:spPr>
          <a:xfrm>
            <a:off x="10549057" y="2394640"/>
            <a:ext cx="909717" cy="357697"/>
          </a:xfrm>
          <a:prstGeom prst="rect">
            <a:avLst/>
          </a:prstGeom>
        </p:spPr>
        <p:txBody>
          <a:bodyPr lIns="0" tIns="0" rIns="0" bIns="0" rtlCol="0" anchor="t">
            <a:spAutoFit/>
          </a:bodyPr>
          <a:lstStyle/>
          <a:p>
            <a:pPr algn="ctr">
              <a:lnSpc>
                <a:spcPts val="2820"/>
              </a:lnSpc>
            </a:pPr>
            <a:r>
              <a:rPr lang="en-US" sz="2014" b="1">
                <a:solidFill>
                  <a:srgbClr val="FFFFFF"/>
                </a:solidFill>
                <a:latin typeface="Roboto Bold"/>
                <a:ea typeface="Roboto Bold"/>
                <a:cs typeface="Roboto Bold"/>
                <a:sym typeface="Roboto Bold"/>
              </a:rPr>
              <a:t>PHASE</a:t>
            </a:r>
          </a:p>
        </p:txBody>
      </p:sp>
      <p:sp>
        <p:nvSpPr>
          <p:cNvPr id="41" name="TextBox 41"/>
          <p:cNvSpPr txBox="1"/>
          <p:nvPr/>
        </p:nvSpPr>
        <p:spPr>
          <a:xfrm>
            <a:off x="6628029" y="8289895"/>
            <a:ext cx="909717" cy="357697"/>
          </a:xfrm>
          <a:prstGeom prst="rect">
            <a:avLst/>
          </a:prstGeom>
        </p:spPr>
        <p:txBody>
          <a:bodyPr lIns="0" tIns="0" rIns="0" bIns="0" rtlCol="0" anchor="t">
            <a:spAutoFit/>
          </a:bodyPr>
          <a:lstStyle/>
          <a:p>
            <a:pPr algn="ctr">
              <a:lnSpc>
                <a:spcPts val="2820"/>
              </a:lnSpc>
            </a:pPr>
            <a:r>
              <a:rPr lang="en-US" sz="2014" b="1">
                <a:solidFill>
                  <a:srgbClr val="FFFFFF"/>
                </a:solidFill>
                <a:latin typeface="Roboto Bold"/>
                <a:ea typeface="Roboto Bold"/>
                <a:cs typeface="Roboto Bold"/>
                <a:sym typeface="Roboto Bold"/>
              </a:rPr>
              <a:t>PHASE</a:t>
            </a:r>
          </a:p>
        </p:txBody>
      </p:sp>
      <p:sp>
        <p:nvSpPr>
          <p:cNvPr id="42" name="TextBox 42"/>
          <p:cNvSpPr txBox="1"/>
          <p:nvPr/>
        </p:nvSpPr>
        <p:spPr>
          <a:xfrm>
            <a:off x="1615142" y="3310992"/>
            <a:ext cx="3081034" cy="2333298"/>
          </a:xfrm>
          <a:prstGeom prst="rect">
            <a:avLst/>
          </a:prstGeom>
        </p:spPr>
        <p:txBody>
          <a:bodyPr lIns="0" tIns="0" rIns="0" bIns="0" rtlCol="0" anchor="t">
            <a:spAutoFit/>
          </a:bodyPr>
          <a:lstStyle/>
          <a:p>
            <a:pPr algn="just">
              <a:lnSpc>
                <a:spcPts val="2643"/>
              </a:lnSpc>
            </a:pPr>
            <a:r>
              <a:rPr lang="en-US" sz="1887" b="1" dirty="0">
                <a:solidFill>
                  <a:srgbClr val="000000"/>
                </a:solidFill>
                <a:latin typeface="Roboto Bold"/>
                <a:ea typeface="Roboto Bold"/>
                <a:cs typeface="Roboto Bold"/>
                <a:sym typeface="Roboto Bold"/>
              </a:rPr>
              <a:t>Based on the </a:t>
            </a:r>
            <a:r>
              <a:rPr lang="en-US" sz="1887" b="1" dirty="0">
                <a:solidFill>
                  <a:srgbClr val="FF0000"/>
                </a:solidFill>
                <a:latin typeface="Roboto Bold"/>
                <a:ea typeface="Roboto Bold"/>
                <a:cs typeface="Roboto Bold"/>
                <a:sym typeface="Roboto Bold"/>
              </a:rPr>
              <a:t>Five Forces and VUCA</a:t>
            </a:r>
            <a:r>
              <a:rPr lang="en-US" sz="1887" b="1" dirty="0">
                <a:solidFill>
                  <a:srgbClr val="000000"/>
                </a:solidFill>
                <a:latin typeface="Roboto Bold"/>
                <a:ea typeface="Roboto Bold"/>
                <a:cs typeface="Roboto Bold"/>
                <a:sym typeface="Roboto Bold"/>
              </a:rPr>
              <a:t> </a:t>
            </a:r>
            <a:r>
              <a:rPr lang="en-US" sz="1887" b="1" dirty="0">
                <a:solidFill>
                  <a:srgbClr val="FF0000"/>
                </a:solidFill>
                <a:latin typeface="Roboto Bold"/>
                <a:ea typeface="Roboto Bold"/>
                <a:cs typeface="Roboto Bold"/>
                <a:sym typeface="Roboto Bold"/>
              </a:rPr>
              <a:t>analysis</a:t>
            </a:r>
            <a:r>
              <a:rPr lang="en-US" sz="1887" b="1" dirty="0">
                <a:solidFill>
                  <a:srgbClr val="000000"/>
                </a:solidFill>
                <a:latin typeface="Roboto Bold"/>
                <a:ea typeface="Roboto Bold"/>
                <a:cs typeface="Roboto Bold"/>
                <a:sym typeface="Roboto Bold"/>
              </a:rPr>
              <a:t>, we trained ChatGPT with this knowledge and asked it to generate 15–20 key intelligence topics relevant to our market.</a:t>
            </a:r>
          </a:p>
        </p:txBody>
      </p:sp>
      <p:sp>
        <p:nvSpPr>
          <p:cNvPr id="43" name="TextBox 43"/>
          <p:cNvSpPr txBox="1"/>
          <p:nvPr/>
        </p:nvSpPr>
        <p:spPr>
          <a:xfrm>
            <a:off x="9469212" y="3288461"/>
            <a:ext cx="3113011" cy="2052100"/>
          </a:xfrm>
          <a:prstGeom prst="rect">
            <a:avLst/>
          </a:prstGeom>
        </p:spPr>
        <p:txBody>
          <a:bodyPr lIns="0" tIns="0" rIns="0" bIns="0" rtlCol="0" anchor="t">
            <a:spAutoFit/>
          </a:bodyPr>
          <a:lstStyle/>
          <a:p>
            <a:pPr algn="just">
              <a:lnSpc>
                <a:spcPts val="2670"/>
              </a:lnSpc>
            </a:pPr>
            <a:r>
              <a:rPr lang="en-US" sz="1907" b="1" dirty="0">
                <a:solidFill>
                  <a:srgbClr val="000000"/>
                </a:solidFill>
                <a:latin typeface="Roboto Bold"/>
                <a:ea typeface="Roboto Bold"/>
                <a:cs typeface="Roboto Bold"/>
                <a:sym typeface="Roboto Bold"/>
              </a:rPr>
              <a:t>We created a rule set based on key criteria - like </a:t>
            </a:r>
            <a:r>
              <a:rPr lang="en-US" sz="1907" b="1" dirty="0">
                <a:solidFill>
                  <a:srgbClr val="FF0000"/>
                </a:solidFill>
                <a:latin typeface="Roboto Bold"/>
                <a:ea typeface="Roboto Bold"/>
                <a:cs typeface="Roboto Bold"/>
                <a:sym typeface="Roboto Bold"/>
              </a:rPr>
              <a:t>clarity, feasibility, relevance, and impact</a:t>
            </a:r>
            <a:r>
              <a:rPr lang="en-US" sz="1907" b="1" dirty="0">
                <a:solidFill>
                  <a:srgbClr val="000000"/>
                </a:solidFill>
                <a:latin typeface="Roboto Bold"/>
                <a:ea typeface="Roboto Bold"/>
                <a:cs typeface="Roboto Bold"/>
                <a:sym typeface="Roboto Bold"/>
              </a:rPr>
              <a:t> - to guide ChatGPT in generating the top 20 most suitable questions.</a:t>
            </a:r>
          </a:p>
        </p:txBody>
      </p:sp>
      <p:sp>
        <p:nvSpPr>
          <p:cNvPr id="44" name="TextBox 44"/>
          <p:cNvSpPr txBox="1"/>
          <p:nvPr/>
        </p:nvSpPr>
        <p:spPr>
          <a:xfrm>
            <a:off x="5565564" y="6693127"/>
            <a:ext cx="3077200" cy="977383"/>
          </a:xfrm>
          <a:prstGeom prst="rect">
            <a:avLst/>
          </a:prstGeom>
        </p:spPr>
        <p:txBody>
          <a:bodyPr lIns="0" tIns="0" rIns="0" bIns="0" rtlCol="0" anchor="t">
            <a:spAutoFit/>
          </a:bodyPr>
          <a:lstStyle/>
          <a:p>
            <a:pPr algn="just">
              <a:lnSpc>
                <a:spcPts val="2639"/>
              </a:lnSpc>
            </a:pPr>
            <a:r>
              <a:rPr lang="en-US" sz="1885" b="1" dirty="0">
                <a:solidFill>
                  <a:srgbClr val="000000"/>
                </a:solidFill>
                <a:latin typeface="Roboto Bold"/>
                <a:ea typeface="Roboto Bold"/>
                <a:cs typeface="Roboto Bold"/>
                <a:sym typeface="Roboto Bold"/>
              </a:rPr>
              <a:t>We asked ChatGPT to generate </a:t>
            </a:r>
            <a:r>
              <a:rPr lang="en-US" sz="1885" b="1" dirty="0">
                <a:solidFill>
                  <a:srgbClr val="FF0000"/>
                </a:solidFill>
                <a:latin typeface="Roboto Bold"/>
                <a:ea typeface="Roboto Bold"/>
                <a:cs typeface="Roboto Bold"/>
                <a:sym typeface="Roboto Bold"/>
              </a:rPr>
              <a:t>8 - 10 questions </a:t>
            </a:r>
            <a:r>
              <a:rPr lang="en-US" sz="1885" b="1" dirty="0">
                <a:solidFill>
                  <a:srgbClr val="000000"/>
                </a:solidFill>
                <a:latin typeface="Roboto Bold"/>
                <a:ea typeface="Roboto Bold"/>
                <a:cs typeface="Roboto Bold"/>
                <a:sym typeface="Roboto Bold"/>
              </a:rPr>
              <a:t>for each topics</a:t>
            </a:r>
          </a:p>
        </p:txBody>
      </p:sp>
      <p:sp>
        <p:nvSpPr>
          <p:cNvPr id="45" name="TextBox 45"/>
          <p:cNvSpPr txBox="1"/>
          <p:nvPr/>
        </p:nvSpPr>
        <p:spPr>
          <a:xfrm>
            <a:off x="2973809" y="214503"/>
            <a:ext cx="12244736" cy="614172"/>
          </a:xfrm>
          <a:prstGeom prst="rect">
            <a:avLst/>
          </a:prstGeom>
        </p:spPr>
        <p:txBody>
          <a:bodyPr lIns="0" tIns="0" rIns="0" bIns="0" rtlCol="0" anchor="t">
            <a:spAutoFit/>
          </a:bodyPr>
          <a:lstStyle/>
          <a:p>
            <a:pPr algn="ctr">
              <a:lnSpc>
                <a:spcPts val="4704"/>
              </a:lnSpc>
            </a:pPr>
            <a:r>
              <a:rPr lang="en-US" sz="4200" b="1">
                <a:solidFill>
                  <a:srgbClr val="000000"/>
                </a:solidFill>
                <a:latin typeface="Roboto Bold"/>
                <a:ea typeface="Roboto Bold"/>
                <a:cs typeface="Roboto Bold"/>
                <a:sym typeface="Roboto Bold"/>
              </a:rPr>
              <a:t>ROADMAP TO KEY INTELLIGENCE QUESTIONS </a:t>
            </a:r>
          </a:p>
        </p:txBody>
      </p:sp>
      <p:sp>
        <p:nvSpPr>
          <p:cNvPr id="46" name="TextBox 46"/>
          <p:cNvSpPr txBox="1"/>
          <p:nvPr/>
        </p:nvSpPr>
        <p:spPr>
          <a:xfrm>
            <a:off x="6762930" y="8533348"/>
            <a:ext cx="618707" cy="926540"/>
          </a:xfrm>
          <a:prstGeom prst="rect">
            <a:avLst/>
          </a:prstGeom>
        </p:spPr>
        <p:txBody>
          <a:bodyPr lIns="0" tIns="0" rIns="0" bIns="0" rtlCol="0" anchor="t">
            <a:spAutoFit/>
          </a:bodyPr>
          <a:lstStyle/>
          <a:p>
            <a:pPr algn="ctr">
              <a:lnSpc>
                <a:spcPts val="7520"/>
              </a:lnSpc>
            </a:pPr>
            <a:r>
              <a:rPr lang="en-US" sz="5371" b="1">
                <a:solidFill>
                  <a:srgbClr val="FFFFFF"/>
                </a:solidFill>
                <a:latin typeface="Roboto Bold"/>
                <a:ea typeface="Roboto Bold"/>
                <a:cs typeface="Roboto Bold"/>
                <a:sym typeface="Roboto Bold"/>
              </a:rPr>
              <a:t>2</a:t>
            </a:r>
          </a:p>
        </p:txBody>
      </p:sp>
      <p:sp>
        <p:nvSpPr>
          <p:cNvPr id="47" name="TextBox 47"/>
          <p:cNvSpPr txBox="1"/>
          <p:nvPr/>
        </p:nvSpPr>
        <p:spPr>
          <a:xfrm>
            <a:off x="14622936" y="8533348"/>
            <a:ext cx="618707" cy="926540"/>
          </a:xfrm>
          <a:prstGeom prst="rect">
            <a:avLst/>
          </a:prstGeom>
        </p:spPr>
        <p:txBody>
          <a:bodyPr lIns="0" tIns="0" rIns="0" bIns="0" rtlCol="0" anchor="t">
            <a:spAutoFit/>
          </a:bodyPr>
          <a:lstStyle/>
          <a:p>
            <a:pPr algn="ctr">
              <a:lnSpc>
                <a:spcPts val="7520"/>
              </a:lnSpc>
            </a:pPr>
            <a:r>
              <a:rPr lang="en-US" sz="5371" b="1">
                <a:solidFill>
                  <a:srgbClr val="FFFFFF"/>
                </a:solidFill>
                <a:latin typeface="Roboto Bold"/>
                <a:ea typeface="Roboto Bold"/>
                <a:cs typeface="Roboto Bold"/>
                <a:sym typeface="Roboto Bold"/>
              </a:rPr>
              <a:t>4</a:t>
            </a:r>
          </a:p>
        </p:txBody>
      </p:sp>
      <p:sp>
        <p:nvSpPr>
          <p:cNvPr id="48" name="TextBox 48"/>
          <p:cNvSpPr txBox="1"/>
          <p:nvPr/>
        </p:nvSpPr>
        <p:spPr>
          <a:xfrm>
            <a:off x="2846305" y="1563534"/>
            <a:ext cx="618707" cy="926540"/>
          </a:xfrm>
          <a:prstGeom prst="rect">
            <a:avLst/>
          </a:prstGeom>
        </p:spPr>
        <p:txBody>
          <a:bodyPr lIns="0" tIns="0" rIns="0" bIns="0" rtlCol="0" anchor="t">
            <a:spAutoFit/>
          </a:bodyPr>
          <a:lstStyle/>
          <a:p>
            <a:pPr algn="ctr">
              <a:lnSpc>
                <a:spcPts val="7520"/>
              </a:lnSpc>
            </a:pPr>
            <a:r>
              <a:rPr lang="en-US" sz="5371" b="1">
                <a:solidFill>
                  <a:srgbClr val="FFFFFF"/>
                </a:solidFill>
                <a:latin typeface="Roboto Bold"/>
                <a:ea typeface="Roboto Bold"/>
                <a:cs typeface="Roboto Bold"/>
                <a:sym typeface="Roboto Bold"/>
              </a:rPr>
              <a:t>1</a:t>
            </a:r>
          </a:p>
        </p:txBody>
      </p:sp>
      <p:sp>
        <p:nvSpPr>
          <p:cNvPr id="49" name="TextBox 49"/>
          <p:cNvSpPr txBox="1"/>
          <p:nvPr/>
        </p:nvSpPr>
        <p:spPr>
          <a:xfrm>
            <a:off x="10689260" y="1563534"/>
            <a:ext cx="618707" cy="926540"/>
          </a:xfrm>
          <a:prstGeom prst="rect">
            <a:avLst/>
          </a:prstGeom>
        </p:spPr>
        <p:txBody>
          <a:bodyPr lIns="0" tIns="0" rIns="0" bIns="0" rtlCol="0" anchor="t">
            <a:spAutoFit/>
          </a:bodyPr>
          <a:lstStyle/>
          <a:p>
            <a:pPr algn="ctr">
              <a:lnSpc>
                <a:spcPts val="7520"/>
              </a:lnSpc>
            </a:pPr>
            <a:r>
              <a:rPr lang="en-US" sz="5371" b="1">
                <a:solidFill>
                  <a:srgbClr val="FFFFFF"/>
                </a:solidFill>
                <a:latin typeface="Roboto Bold"/>
                <a:ea typeface="Roboto Bold"/>
                <a:cs typeface="Roboto Bold"/>
                <a:sym typeface="Roboto Bold"/>
              </a:rPr>
              <a:t>3</a:t>
            </a:r>
          </a:p>
        </p:txBody>
      </p:sp>
      <p:sp>
        <p:nvSpPr>
          <p:cNvPr id="51" name="Freeform 51"/>
          <p:cNvSpPr/>
          <p:nvPr/>
        </p:nvSpPr>
        <p:spPr>
          <a:xfrm>
            <a:off x="17199178" y="3032058"/>
            <a:ext cx="1018770" cy="2111442"/>
          </a:xfrm>
          <a:custGeom>
            <a:avLst/>
            <a:gdLst/>
            <a:ahLst/>
            <a:cxnLst/>
            <a:rect l="l" t="t" r="r" b="b"/>
            <a:pathLst>
              <a:path w="1358361" h="2815255">
                <a:moveTo>
                  <a:pt x="0" y="0"/>
                </a:moveTo>
                <a:lnTo>
                  <a:pt x="1358361" y="0"/>
                </a:lnTo>
                <a:lnTo>
                  <a:pt x="1358361" y="2815255"/>
                </a:lnTo>
                <a:lnTo>
                  <a:pt x="0" y="281525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it-IT"/>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BF9FB"/>
        </a:solidFill>
        <a:effectLst/>
      </p:bgPr>
    </p:bg>
    <p:spTree>
      <p:nvGrpSpPr>
        <p:cNvPr id="1" name=""/>
        <p:cNvGrpSpPr/>
        <p:nvPr/>
      </p:nvGrpSpPr>
      <p:grpSpPr>
        <a:xfrm>
          <a:off x="0" y="0"/>
          <a:ext cx="0" cy="0"/>
          <a:chOff x="0" y="0"/>
          <a:chExt cx="0" cy="0"/>
        </a:xfrm>
      </p:grpSpPr>
      <p:grpSp>
        <p:nvGrpSpPr>
          <p:cNvPr id="2" name="Group 2"/>
          <p:cNvGrpSpPr/>
          <p:nvPr/>
        </p:nvGrpSpPr>
        <p:grpSpPr>
          <a:xfrm>
            <a:off x="2111269" y="140932"/>
            <a:ext cx="6622290" cy="4012376"/>
            <a:chOff x="0" y="0"/>
            <a:chExt cx="20404319" cy="12362763"/>
          </a:xfrm>
        </p:grpSpPr>
        <p:sp>
          <p:nvSpPr>
            <p:cNvPr id="3" name="Freeform 3"/>
            <p:cNvSpPr/>
            <p:nvPr/>
          </p:nvSpPr>
          <p:spPr>
            <a:xfrm>
              <a:off x="-12700" y="-12700"/>
              <a:ext cx="20429719" cy="12388163"/>
            </a:xfrm>
            <a:custGeom>
              <a:avLst/>
              <a:gdLst/>
              <a:ahLst/>
              <a:cxnLst/>
              <a:rect l="l" t="t" r="r" b="b"/>
              <a:pathLst>
                <a:path w="20429719" h="12388163">
                  <a:moveTo>
                    <a:pt x="19567389" y="0"/>
                  </a:moveTo>
                  <a:lnTo>
                    <a:pt x="862330" y="0"/>
                  </a:lnTo>
                  <a:cubicBezTo>
                    <a:pt x="389890" y="0"/>
                    <a:pt x="0" y="389890"/>
                    <a:pt x="0" y="862330"/>
                  </a:cubicBezTo>
                  <a:lnTo>
                    <a:pt x="0" y="11525833"/>
                  </a:lnTo>
                  <a:cubicBezTo>
                    <a:pt x="0" y="11998273"/>
                    <a:pt x="389890" y="12388163"/>
                    <a:pt x="862330" y="12388163"/>
                  </a:cubicBezTo>
                  <a:lnTo>
                    <a:pt x="19567389" y="12388163"/>
                  </a:lnTo>
                  <a:cubicBezTo>
                    <a:pt x="20039830" y="12388163"/>
                    <a:pt x="20429719" y="11998273"/>
                    <a:pt x="20429719" y="11525833"/>
                  </a:cubicBezTo>
                  <a:lnTo>
                    <a:pt x="20429719" y="862330"/>
                  </a:lnTo>
                  <a:cubicBezTo>
                    <a:pt x="20429719" y="389890"/>
                    <a:pt x="20039830" y="0"/>
                    <a:pt x="19567389" y="0"/>
                  </a:cubicBezTo>
                  <a:close/>
                  <a:moveTo>
                    <a:pt x="20239219" y="927100"/>
                  </a:moveTo>
                  <a:lnTo>
                    <a:pt x="20239219" y="11525833"/>
                  </a:lnTo>
                  <a:cubicBezTo>
                    <a:pt x="20239219" y="11892863"/>
                    <a:pt x="19934419" y="12197663"/>
                    <a:pt x="19567389" y="12197663"/>
                  </a:cubicBezTo>
                  <a:lnTo>
                    <a:pt x="862330" y="12197663"/>
                  </a:lnTo>
                  <a:cubicBezTo>
                    <a:pt x="495300" y="12197663"/>
                    <a:pt x="190500" y="11892863"/>
                    <a:pt x="190500" y="11525833"/>
                  </a:cubicBezTo>
                  <a:lnTo>
                    <a:pt x="190500" y="862330"/>
                  </a:lnTo>
                  <a:cubicBezTo>
                    <a:pt x="190500" y="495300"/>
                    <a:pt x="495300" y="190500"/>
                    <a:pt x="862330" y="190500"/>
                  </a:cubicBezTo>
                  <a:lnTo>
                    <a:pt x="19567389" y="190500"/>
                  </a:lnTo>
                  <a:cubicBezTo>
                    <a:pt x="19934419" y="190500"/>
                    <a:pt x="20239219" y="495300"/>
                    <a:pt x="20239219" y="862330"/>
                  </a:cubicBezTo>
                  <a:lnTo>
                    <a:pt x="20239219" y="927100"/>
                  </a:lnTo>
                  <a:close/>
                </a:path>
              </a:pathLst>
            </a:custGeom>
            <a:solidFill>
              <a:srgbClr val="000000"/>
            </a:solidFill>
          </p:spPr>
          <p:txBody>
            <a:bodyPr/>
            <a:lstStyle/>
            <a:p>
              <a:endParaRPr lang="it-IT"/>
            </a:p>
          </p:txBody>
        </p:sp>
      </p:grpSp>
      <p:grpSp>
        <p:nvGrpSpPr>
          <p:cNvPr id="4" name="Group 4"/>
          <p:cNvGrpSpPr/>
          <p:nvPr/>
        </p:nvGrpSpPr>
        <p:grpSpPr>
          <a:xfrm>
            <a:off x="9479013" y="135016"/>
            <a:ext cx="6622290" cy="4012376"/>
            <a:chOff x="0" y="0"/>
            <a:chExt cx="20404319" cy="12362763"/>
          </a:xfrm>
        </p:grpSpPr>
        <p:sp>
          <p:nvSpPr>
            <p:cNvPr id="5" name="Freeform 5"/>
            <p:cNvSpPr/>
            <p:nvPr/>
          </p:nvSpPr>
          <p:spPr>
            <a:xfrm>
              <a:off x="-12700" y="-12700"/>
              <a:ext cx="20429719" cy="12388163"/>
            </a:xfrm>
            <a:custGeom>
              <a:avLst/>
              <a:gdLst/>
              <a:ahLst/>
              <a:cxnLst/>
              <a:rect l="l" t="t" r="r" b="b"/>
              <a:pathLst>
                <a:path w="20429719" h="12388163">
                  <a:moveTo>
                    <a:pt x="19567389" y="0"/>
                  </a:moveTo>
                  <a:lnTo>
                    <a:pt x="862330" y="0"/>
                  </a:lnTo>
                  <a:cubicBezTo>
                    <a:pt x="389890" y="0"/>
                    <a:pt x="0" y="389890"/>
                    <a:pt x="0" y="862330"/>
                  </a:cubicBezTo>
                  <a:lnTo>
                    <a:pt x="0" y="11525833"/>
                  </a:lnTo>
                  <a:cubicBezTo>
                    <a:pt x="0" y="11998273"/>
                    <a:pt x="389890" y="12388163"/>
                    <a:pt x="862330" y="12388163"/>
                  </a:cubicBezTo>
                  <a:lnTo>
                    <a:pt x="19567389" y="12388163"/>
                  </a:lnTo>
                  <a:cubicBezTo>
                    <a:pt x="20039830" y="12388163"/>
                    <a:pt x="20429719" y="11998273"/>
                    <a:pt x="20429719" y="11525833"/>
                  </a:cubicBezTo>
                  <a:lnTo>
                    <a:pt x="20429719" y="862330"/>
                  </a:lnTo>
                  <a:cubicBezTo>
                    <a:pt x="20429719" y="389890"/>
                    <a:pt x="20039830" y="0"/>
                    <a:pt x="19567389" y="0"/>
                  </a:cubicBezTo>
                  <a:close/>
                  <a:moveTo>
                    <a:pt x="20239219" y="927100"/>
                  </a:moveTo>
                  <a:lnTo>
                    <a:pt x="20239219" y="11525833"/>
                  </a:lnTo>
                  <a:cubicBezTo>
                    <a:pt x="20239219" y="11892863"/>
                    <a:pt x="19934419" y="12197663"/>
                    <a:pt x="19567389" y="12197663"/>
                  </a:cubicBezTo>
                  <a:lnTo>
                    <a:pt x="862330" y="12197663"/>
                  </a:lnTo>
                  <a:cubicBezTo>
                    <a:pt x="495300" y="12197663"/>
                    <a:pt x="190500" y="11892863"/>
                    <a:pt x="190500" y="11525833"/>
                  </a:cubicBezTo>
                  <a:lnTo>
                    <a:pt x="190500" y="862330"/>
                  </a:lnTo>
                  <a:cubicBezTo>
                    <a:pt x="190500" y="495300"/>
                    <a:pt x="495300" y="190500"/>
                    <a:pt x="862330" y="190500"/>
                  </a:cubicBezTo>
                  <a:lnTo>
                    <a:pt x="19567389" y="190500"/>
                  </a:lnTo>
                  <a:cubicBezTo>
                    <a:pt x="19934419" y="190500"/>
                    <a:pt x="20239219" y="495300"/>
                    <a:pt x="20239219" y="862330"/>
                  </a:cubicBezTo>
                  <a:lnTo>
                    <a:pt x="20239219" y="927100"/>
                  </a:lnTo>
                  <a:close/>
                </a:path>
              </a:pathLst>
            </a:custGeom>
            <a:solidFill>
              <a:srgbClr val="000000"/>
            </a:solidFill>
          </p:spPr>
          <p:txBody>
            <a:bodyPr/>
            <a:lstStyle/>
            <a:p>
              <a:endParaRPr lang="it-IT"/>
            </a:p>
          </p:txBody>
        </p:sp>
      </p:grpSp>
      <p:grpSp>
        <p:nvGrpSpPr>
          <p:cNvPr id="6" name="Group 6"/>
          <p:cNvGrpSpPr/>
          <p:nvPr/>
        </p:nvGrpSpPr>
        <p:grpSpPr>
          <a:xfrm>
            <a:off x="2119649" y="6139608"/>
            <a:ext cx="6622290" cy="4012376"/>
            <a:chOff x="0" y="0"/>
            <a:chExt cx="20404319" cy="12362763"/>
          </a:xfrm>
        </p:grpSpPr>
        <p:sp>
          <p:nvSpPr>
            <p:cNvPr id="7" name="Freeform 7"/>
            <p:cNvSpPr/>
            <p:nvPr/>
          </p:nvSpPr>
          <p:spPr>
            <a:xfrm>
              <a:off x="-12700" y="-12700"/>
              <a:ext cx="20429719" cy="12388163"/>
            </a:xfrm>
            <a:custGeom>
              <a:avLst/>
              <a:gdLst/>
              <a:ahLst/>
              <a:cxnLst/>
              <a:rect l="l" t="t" r="r" b="b"/>
              <a:pathLst>
                <a:path w="20429719" h="12388163">
                  <a:moveTo>
                    <a:pt x="19567389" y="0"/>
                  </a:moveTo>
                  <a:lnTo>
                    <a:pt x="862330" y="0"/>
                  </a:lnTo>
                  <a:cubicBezTo>
                    <a:pt x="389890" y="0"/>
                    <a:pt x="0" y="389890"/>
                    <a:pt x="0" y="862330"/>
                  </a:cubicBezTo>
                  <a:lnTo>
                    <a:pt x="0" y="11525833"/>
                  </a:lnTo>
                  <a:cubicBezTo>
                    <a:pt x="0" y="11998273"/>
                    <a:pt x="389890" y="12388163"/>
                    <a:pt x="862330" y="12388163"/>
                  </a:cubicBezTo>
                  <a:lnTo>
                    <a:pt x="19567389" y="12388163"/>
                  </a:lnTo>
                  <a:cubicBezTo>
                    <a:pt x="20039830" y="12388163"/>
                    <a:pt x="20429719" y="11998273"/>
                    <a:pt x="20429719" y="11525833"/>
                  </a:cubicBezTo>
                  <a:lnTo>
                    <a:pt x="20429719" y="862330"/>
                  </a:lnTo>
                  <a:cubicBezTo>
                    <a:pt x="20429719" y="389890"/>
                    <a:pt x="20039830" y="0"/>
                    <a:pt x="19567389" y="0"/>
                  </a:cubicBezTo>
                  <a:close/>
                  <a:moveTo>
                    <a:pt x="20239219" y="927100"/>
                  </a:moveTo>
                  <a:lnTo>
                    <a:pt x="20239219" y="11525833"/>
                  </a:lnTo>
                  <a:cubicBezTo>
                    <a:pt x="20239219" y="11892863"/>
                    <a:pt x="19934419" y="12197663"/>
                    <a:pt x="19567389" y="12197663"/>
                  </a:cubicBezTo>
                  <a:lnTo>
                    <a:pt x="862330" y="12197663"/>
                  </a:lnTo>
                  <a:cubicBezTo>
                    <a:pt x="495300" y="12197663"/>
                    <a:pt x="190500" y="11892863"/>
                    <a:pt x="190500" y="11525833"/>
                  </a:cubicBezTo>
                  <a:lnTo>
                    <a:pt x="190500" y="862330"/>
                  </a:lnTo>
                  <a:cubicBezTo>
                    <a:pt x="190500" y="495300"/>
                    <a:pt x="495300" y="190500"/>
                    <a:pt x="862330" y="190500"/>
                  </a:cubicBezTo>
                  <a:lnTo>
                    <a:pt x="19567389" y="190500"/>
                  </a:lnTo>
                  <a:cubicBezTo>
                    <a:pt x="19934419" y="190500"/>
                    <a:pt x="20239219" y="495300"/>
                    <a:pt x="20239219" y="862330"/>
                  </a:cubicBezTo>
                  <a:lnTo>
                    <a:pt x="20239219" y="927100"/>
                  </a:lnTo>
                  <a:close/>
                </a:path>
              </a:pathLst>
            </a:custGeom>
            <a:solidFill>
              <a:srgbClr val="000000"/>
            </a:solidFill>
          </p:spPr>
          <p:txBody>
            <a:bodyPr/>
            <a:lstStyle/>
            <a:p>
              <a:endParaRPr lang="it-IT"/>
            </a:p>
          </p:txBody>
        </p:sp>
      </p:grpSp>
      <p:grpSp>
        <p:nvGrpSpPr>
          <p:cNvPr id="8" name="Group 8"/>
          <p:cNvGrpSpPr/>
          <p:nvPr/>
        </p:nvGrpSpPr>
        <p:grpSpPr>
          <a:xfrm>
            <a:off x="9487393" y="6133692"/>
            <a:ext cx="6622290" cy="4012376"/>
            <a:chOff x="0" y="0"/>
            <a:chExt cx="20404319" cy="12362763"/>
          </a:xfrm>
        </p:grpSpPr>
        <p:sp>
          <p:nvSpPr>
            <p:cNvPr id="9" name="Freeform 9"/>
            <p:cNvSpPr/>
            <p:nvPr/>
          </p:nvSpPr>
          <p:spPr>
            <a:xfrm>
              <a:off x="-12700" y="-12700"/>
              <a:ext cx="20429719" cy="12388163"/>
            </a:xfrm>
            <a:custGeom>
              <a:avLst/>
              <a:gdLst/>
              <a:ahLst/>
              <a:cxnLst/>
              <a:rect l="l" t="t" r="r" b="b"/>
              <a:pathLst>
                <a:path w="20429719" h="12388163">
                  <a:moveTo>
                    <a:pt x="19567389" y="0"/>
                  </a:moveTo>
                  <a:lnTo>
                    <a:pt x="862330" y="0"/>
                  </a:lnTo>
                  <a:cubicBezTo>
                    <a:pt x="389890" y="0"/>
                    <a:pt x="0" y="389890"/>
                    <a:pt x="0" y="862330"/>
                  </a:cubicBezTo>
                  <a:lnTo>
                    <a:pt x="0" y="11525833"/>
                  </a:lnTo>
                  <a:cubicBezTo>
                    <a:pt x="0" y="11998273"/>
                    <a:pt x="389890" y="12388163"/>
                    <a:pt x="862330" y="12388163"/>
                  </a:cubicBezTo>
                  <a:lnTo>
                    <a:pt x="19567389" y="12388163"/>
                  </a:lnTo>
                  <a:cubicBezTo>
                    <a:pt x="20039830" y="12388163"/>
                    <a:pt x="20429719" y="11998273"/>
                    <a:pt x="20429719" y="11525833"/>
                  </a:cubicBezTo>
                  <a:lnTo>
                    <a:pt x="20429719" y="862330"/>
                  </a:lnTo>
                  <a:cubicBezTo>
                    <a:pt x="20429719" y="389890"/>
                    <a:pt x="20039830" y="0"/>
                    <a:pt x="19567389" y="0"/>
                  </a:cubicBezTo>
                  <a:close/>
                  <a:moveTo>
                    <a:pt x="20239219" y="927100"/>
                  </a:moveTo>
                  <a:lnTo>
                    <a:pt x="20239219" y="11525833"/>
                  </a:lnTo>
                  <a:cubicBezTo>
                    <a:pt x="20239219" y="11892863"/>
                    <a:pt x="19934419" y="12197663"/>
                    <a:pt x="19567389" y="12197663"/>
                  </a:cubicBezTo>
                  <a:lnTo>
                    <a:pt x="862330" y="12197663"/>
                  </a:lnTo>
                  <a:cubicBezTo>
                    <a:pt x="495300" y="12197663"/>
                    <a:pt x="190500" y="11892863"/>
                    <a:pt x="190500" y="11525833"/>
                  </a:cubicBezTo>
                  <a:lnTo>
                    <a:pt x="190500" y="862330"/>
                  </a:lnTo>
                  <a:cubicBezTo>
                    <a:pt x="190500" y="495300"/>
                    <a:pt x="495300" y="190500"/>
                    <a:pt x="862330" y="190500"/>
                  </a:cubicBezTo>
                  <a:lnTo>
                    <a:pt x="19567389" y="190500"/>
                  </a:lnTo>
                  <a:cubicBezTo>
                    <a:pt x="19934419" y="190500"/>
                    <a:pt x="20239219" y="495300"/>
                    <a:pt x="20239219" y="862330"/>
                  </a:cubicBezTo>
                  <a:lnTo>
                    <a:pt x="20239219" y="927100"/>
                  </a:lnTo>
                  <a:close/>
                </a:path>
              </a:pathLst>
            </a:custGeom>
            <a:solidFill>
              <a:srgbClr val="000000"/>
            </a:solidFill>
          </p:spPr>
          <p:txBody>
            <a:bodyPr/>
            <a:lstStyle/>
            <a:p>
              <a:endParaRPr lang="it-IT"/>
            </a:p>
          </p:txBody>
        </p:sp>
      </p:grpSp>
      <p:grpSp>
        <p:nvGrpSpPr>
          <p:cNvPr id="10" name="Group 10"/>
          <p:cNvGrpSpPr/>
          <p:nvPr/>
        </p:nvGrpSpPr>
        <p:grpSpPr>
          <a:xfrm>
            <a:off x="2111269" y="4507816"/>
            <a:ext cx="14065462" cy="1272994"/>
            <a:chOff x="0" y="0"/>
            <a:chExt cx="43337903" cy="3922294"/>
          </a:xfrm>
        </p:grpSpPr>
        <p:sp>
          <p:nvSpPr>
            <p:cNvPr id="11" name="Freeform 11"/>
            <p:cNvSpPr/>
            <p:nvPr/>
          </p:nvSpPr>
          <p:spPr>
            <a:xfrm>
              <a:off x="-12700" y="-12700"/>
              <a:ext cx="43363304" cy="3947694"/>
            </a:xfrm>
            <a:custGeom>
              <a:avLst/>
              <a:gdLst/>
              <a:ahLst/>
              <a:cxnLst/>
              <a:rect l="l" t="t" r="r" b="b"/>
              <a:pathLst>
                <a:path w="43363304" h="3947694">
                  <a:moveTo>
                    <a:pt x="42500972" y="0"/>
                  </a:moveTo>
                  <a:lnTo>
                    <a:pt x="862330" y="0"/>
                  </a:lnTo>
                  <a:cubicBezTo>
                    <a:pt x="389890" y="0"/>
                    <a:pt x="0" y="389890"/>
                    <a:pt x="0" y="862330"/>
                  </a:cubicBezTo>
                  <a:lnTo>
                    <a:pt x="0" y="3085364"/>
                  </a:lnTo>
                  <a:cubicBezTo>
                    <a:pt x="0" y="3557804"/>
                    <a:pt x="389890" y="3947694"/>
                    <a:pt x="862330" y="3947694"/>
                  </a:cubicBezTo>
                  <a:lnTo>
                    <a:pt x="42500972" y="3947694"/>
                  </a:lnTo>
                  <a:cubicBezTo>
                    <a:pt x="42973414" y="3947694"/>
                    <a:pt x="43363304" y="3557804"/>
                    <a:pt x="43363304" y="3085364"/>
                  </a:cubicBezTo>
                  <a:lnTo>
                    <a:pt x="43363304" y="862330"/>
                  </a:lnTo>
                  <a:cubicBezTo>
                    <a:pt x="43363304" y="389890"/>
                    <a:pt x="42973414" y="0"/>
                    <a:pt x="42500972" y="0"/>
                  </a:cubicBezTo>
                  <a:close/>
                  <a:moveTo>
                    <a:pt x="43172804" y="927100"/>
                  </a:moveTo>
                  <a:lnTo>
                    <a:pt x="43172804" y="3085364"/>
                  </a:lnTo>
                  <a:cubicBezTo>
                    <a:pt x="43172804" y="3452394"/>
                    <a:pt x="42868004" y="3757194"/>
                    <a:pt x="42500972" y="3757194"/>
                  </a:cubicBezTo>
                  <a:lnTo>
                    <a:pt x="862330" y="3757194"/>
                  </a:lnTo>
                  <a:cubicBezTo>
                    <a:pt x="495300" y="3757194"/>
                    <a:pt x="190500" y="3452394"/>
                    <a:pt x="190500" y="3085364"/>
                  </a:cubicBezTo>
                  <a:lnTo>
                    <a:pt x="190500" y="862330"/>
                  </a:lnTo>
                  <a:cubicBezTo>
                    <a:pt x="190500" y="495300"/>
                    <a:pt x="495300" y="190500"/>
                    <a:pt x="862330" y="190500"/>
                  </a:cubicBezTo>
                  <a:lnTo>
                    <a:pt x="42500972" y="190500"/>
                  </a:lnTo>
                  <a:cubicBezTo>
                    <a:pt x="42868004" y="190500"/>
                    <a:pt x="43172804" y="495300"/>
                    <a:pt x="43172804" y="862330"/>
                  </a:cubicBezTo>
                  <a:lnTo>
                    <a:pt x="43172804" y="927100"/>
                  </a:lnTo>
                  <a:close/>
                </a:path>
              </a:pathLst>
            </a:custGeom>
            <a:solidFill>
              <a:srgbClr val="000000"/>
            </a:solidFill>
          </p:spPr>
          <p:txBody>
            <a:bodyPr/>
            <a:lstStyle/>
            <a:p>
              <a:endParaRPr lang="it-IT"/>
            </a:p>
          </p:txBody>
        </p:sp>
      </p:grpSp>
      <p:sp>
        <p:nvSpPr>
          <p:cNvPr id="12" name="TextBox 12"/>
          <p:cNvSpPr txBox="1"/>
          <p:nvPr/>
        </p:nvSpPr>
        <p:spPr>
          <a:xfrm>
            <a:off x="2896449" y="4804574"/>
            <a:ext cx="12495102" cy="641377"/>
          </a:xfrm>
          <a:prstGeom prst="rect">
            <a:avLst/>
          </a:prstGeom>
        </p:spPr>
        <p:txBody>
          <a:bodyPr lIns="0" tIns="0" rIns="0" bIns="0" rtlCol="0" anchor="t">
            <a:spAutoFit/>
          </a:bodyPr>
          <a:lstStyle/>
          <a:p>
            <a:pPr algn="ctr">
              <a:lnSpc>
                <a:spcPts val="2575"/>
              </a:lnSpc>
            </a:pPr>
            <a:r>
              <a:rPr lang="en-US" sz="1866" spc="205">
                <a:solidFill>
                  <a:srgbClr val="000000"/>
                </a:solidFill>
                <a:latin typeface="Montserrat Classic"/>
                <a:ea typeface="Montserrat Classic"/>
                <a:cs typeface="Montserrat Classic"/>
                <a:sym typeface="Montserrat Classic"/>
              </a:rPr>
              <a:t>COMPETITIVE RIVALRY: </a:t>
            </a:r>
            <a:r>
              <a:rPr lang="en-US" sz="1866" b="1" spc="205">
                <a:solidFill>
                  <a:srgbClr val="FF3131"/>
                </a:solidFill>
                <a:latin typeface="Montserrat Classic Bold"/>
                <a:ea typeface="Montserrat Classic Bold"/>
                <a:cs typeface="Montserrat Classic Bold"/>
                <a:sym typeface="Montserrat Classic Bold"/>
              </a:rPr>
              <a:t>MODERATE</a:t>
            </a:r>
            <a:r>
              <a:rPr lang="en-US" sz="1866" spc="205">
                <a:solidFill>
                  <a:srgbClr val="000000"/>
                </a:solidFill>
                <a:latin typeface="Montserrat Classic"/>
                <a:ea typeface="Montserrat Classic"/>
                <a:cs typeface="Montserrat Classic"/>
                <a:sym typeface="Montserrat Classic"/>
              </a:rPr>
              <a:t> — </a:t>
            </a:r>
          </a:p>
          <a:p>
            <a:pPr algn="ctr">
              <a:lnSpc>
                <a:spcPts val="2575"/>
              </a:lnSpc>
            </a:pPr>
            <a:r>
              <a:rPr lang="en-US" sz="1866" spc="205">
                <a:solidFill>
                  <a:srgbClr val="000000"/>
                </a:solidFill>
                <a:latin typeface="Montserrat Classic"/>
                <a:ea typeface="Montserrat Classic"/>
                <a:cs typeface="Montserrat Classic"/>
                <a:sym typeface="Montserrat Classic"/>
              </a:rPr>
              <a:t>GROWING MARKET WITH STRONG INCUMBENTS AND TECHNICAL BARRIERS TO ENTRY.</a:t>
            </a:r>
          </a:p>
        </p:txBody>
      </p:sp>
      <p:sp>
        <p:nvSpPr>
          <p:cNvPr id="13" name="TextBox 13"/>
          <p:cNvSpPr txBox="1"/>
          <p:nvPr/>
        </p:nvSpPr>
        <p:spPr>
          <a:xfrm>
            <a:off x="2309173" y="7047358"/>
            <a:ext cx="6243241" cy="1744067"/>
          </a:xfrm>
          <a:prstGeom prst="rect">
            <a:avLst/>
          </a:prstGeom>
        </p:spPr>
        <p:txBody>
          <a:bodyPr lIns="0" tIns="0" rIns="0" bIns="0" rtlCol="0" anchor="t">
            <a:spAutoFit/>
          </a:bodyPr>
          <a:lstStyle/>
          <a:p>
            <a:pPr algn="ctr">
              <a:lnSpc>
                <a:spcPts val="2289"/>
              </a:lnSpc>
            </a:pPr>
            <a:r>
              <a:rPr lang="en-US" sz="1658" spc="182" dirty="0">
                <a:solidFill>
                  <a:srgbClr val="000000"/>
                </a:solidFill>
                <a:latin typeface="Montserrat Classic"/>
                <a:ea typeface="Montserrat Classic"/>
                <a:cs typeface="Montserrat Classic"/>
                <a:sym typeface="Montserrat Classic"/>
              </a:rPr>
              <a:t>THREAT OF NEW ENTRANTS:</a:t>
            </a:r>
          </a:p>
          <a:p>
            <a:pPr algn="ctr">
              <a:lnSpc>
                <a:spcPts val="2289"/>
              </a:lnSpc>
            </a:pPr>
            <a:r>
              <a:rPr lang="en-US" sz="1658" b="1" spc="182" dirty="0">
                <a:solidFill>
                  <a:srgbClr val="FF3131"/>
                </a:solidFill>
                <a:latin typeface="Montserrat Classic Bold"/>
                <a:ea typeface="Montserrat Classic Bold"/>
                <a:cs typeface="Montserrat Classic Bold"/>
                <a:sym typeface="Montserrat Classic Bold"/>
              </a:rPr>
              <a:t>MODERATE TO LOW</a:t>
            </a:r>
          </a:p>
          <a:p>
            <a:pPr algn="ctr">
              <a:lnSpc>
                <a:spcPts val="1810"/>
              </a:lnSpc>
            </a:pPr>
            <a:r>
              <a:rPr lang="en-US" sz="1311" spc="144" dirty="0">
                <a:solidFill>
                  <a:srgbClr val="000000"/>
                </a:solidFill>
                <a:latin typeface="Montserrat Classic"/>
                <a:ea typeface="Montserrat Classic"/>
                <a:cs typeface="Montserrat Classic"/>
                <a:sym typeface="Montserrat Classic"/>
              </a:rPr>
              <a:t> </a:t>
            </a:r>
          </a:p>
          <a:p>
            <a:pPr algn="just">
              <a:lnSpc>
                <a:spcPts val="1810"/>
              </a:lnSpc>
            </a:pPr>
            <a:r>
              <a:rPr lang="en-US" sz="1600" spc="144" dirty="0">
                <a:solidFill>
                  <a:srgbClr val="000000"/>
                </a:solidFill>
                <a:latin typeface="Montserrat Classic"/>
                <a:ea typeface="Montserrat Classic"/>
                <a:cs typeface="Montserrat Classic"/>
                <a:sym typeface="Montserrat Classic"/>
              </a:rPr>
              <a:t>With startup costs between </a:t>
            </a:r>
            <a:r>
              <a:rPr lang="en-US" sz="1600" b="1" spc="144" dirty="0">
                <a:solidFill>
                  <a:srgbClr val="FF0000"/>
                </a:solidFill>
                <a:latin typeface="Montserrat Classic"/>
                <a:ea typeface="Montserrat Classic"/>
                <a:cs typeface="Montserrat Classic"/>
                <a:sym typeface="Montserrat Classic"/>
              </a:rPr>
              <a:t>€45,000 </a:t>
            </a:r>
            <a:r>
              <a:rPr lang="en-US" sz="1600" spc="144" dirty="0">
                <a:solidFill>
                  <a:srgbClr val="000000"/>
                </a:solidFill>
                <a:latin typeface="Montserrat Classic"/>
                <a:ea typeface="Montserrat Classic"/>
                <a:cs typeface="Montserrat Classic"/>
                <a:sym typeface="Montserrat Classic"/>
              </a:rPr>
              <a:t>and </a:t>
            </a:r>
            <a:r>
              <a:rPr lang="en-US" sz="1600" b="1" spc="144" dirty="0">
                <a:solidFill>
                  <a:srgbClr val="FF0000"/>
                </a:solidFill>
                <a:latin typeface="Montserrat Classic"/>
                <a:ea typeface="Montserrat Classic"/>
                <a:cs typeface="Montserrat Classic"/>
                <a:sym typeface="Montserrat Classic"/>
              </a:rPr>
              <a:t>€500,000</a:t>
            </a:r>
            <a:r>
              <a:rPr lang="en-US" sz="1600" spc="144" dirty="0">
                <a:solidFill>
                  <a:srgbClr val="000000"/>
                </a:solidFill>
                <a:latin typeface="Montserrat Classic"/>
                <a:ea typeface="Montserrat Classic"/>
                <a:cs typeface="Montserrat Classic"/>
                <a:sym typeface="Montserrat Classic"/>
              </a:rPr>
              <a:t>, along with </a:t>
            </a:r>
            <a:r>
              <a:rPr lang="en-US" sz="1600" b="1" spc="144" dirty="0">
                <a:solidFill>
                  <a:srgbClr val="FF0000"/>
                </a:solidFill>
                <a:latin typeface="Montserrat Classic"/>
                <a:ea typeface="Montserrat Classic"/>
                <a:cs typeface="Montserrat Classic"/>
                <a:sym typeface="Montserrat Classic"/>
              </a:rPr>
              <a:t>technical and regulatory</a:t>
            </a:r>
            <a:r>
              <a:rPr lang="en-US" sz="1600" b="1" spc="144" dirty="0">
                <a:solidFill>
                  <a:srgbClr val="000000"/>
                </a:solidFill>
                <a:latin typeface="Montserrat Classic"/>
                <a:ea typeface="Montserrat Classic"/>
                <a:cs typeface="Montserrat Classic"/>
                <a:sym typeface="Montserrat Classic"/>
              </a:rPr>
              <a:t> </a:t>
            </a:r>
            <a:r>
              <a:rPr lang="en-US" sz="1600" spc="144" dirty="0">
                <a:solidFill>
                  <a:srgbClr val="000000"/>
                </a:solidFill>
                <a:latin typeface="Montserrat Classic"/>
                <a:ea typeface="Montserrat Classic"/>
                <a:cs typeface="Montserrat Classic"/>
                <a:sym typeface="Montserrat Classic"/>
              </a:rPr>
              <a:t>demands, market entry is capital-intensive and challenging for new competitors.</a:t>
            </a:r>
          </a:p>
        </p:txBody>
      </p:sp>
      <p:sp>
        <p:nvSpPr>
          <p:cNvPr id="14" name="TextBox 14"/>
          <p:cNvSpPr txBox="1"/>
          <p:nvPr/>
        </p:nvSpPr>
        <p:spPr>
          <a:xfrm>
            <a:off x="9643260" y="7225864"/>
            <a:ext cx="6293795" cy="1615827"/>
          </a:xfrm>
          <a:prstGeom prst="rect">
            <a:avLst/>
          </a:prstGeom>
        </p:spPr>
        <p:txBody>
          <a:bodyPr lIns="0" tIns="0" rIns="0" bIns="0" rtlCol="0" anchor="t">
            <a:spAutoFit/>
          </a:bodyPr>
          <a:lstStyle/>
          <a:p>
            <a:pPr algn="ctr">
              <a:lnSpc>
                <a:spcPts val="2457"/>
              </a:lnSpc>
            </a:pPr>
            <a:r>
              <a:rPr lang="en-US" sz="1780" spc="195" dirty="0">
                <a:solidFill>
                  <a:srgbClr val="000000"/>
                </a:solidFill>
                <a:latin typeface="Montserrat Classic"/>
                <a:ea typeface="Montserrat Classic"/>
                <a:cs typeface="Montserrat Classic"/>
                <a:sym typeface="Montserrat Classic"/>
              </a:rPr>
              <a:t>THREAT OF SUBSTITUTE: </a:t>
            </a:r>
            <a:r>
              <a:rPr lang="en-US" sz="1780" b="1" spc="195" dirty="0">
                <a:solidFill>
                  <a:srgbClr val="FF3131"/>
                </a:solidFill>
                <a:latin typeface="Montserrat Classic Bold"/>
                <a:ea typeface="Montserrat Classic Bold"/>
                <a:cs typeface="Montserrat Classic Bold"/>
                <a:sym typeface="Montserrat Classic Bold"/>
              </a:rPr>
              <a:t>MODERATE</a:t>
            </a:r>
          </a:p>
          <a:p>
            <a:pPr algn="ctr">
              <a:lnSpc>
                <a:spcPts val="2457"/>
              </a:lnSpc>
            </a:pPr>
            <a:endParaRPr lang="en-US" sz="1780" b="1" spc="195" dirty="0">
              <a:solidFill>
                <a:srgbClr val="FF3131"/>
              </a:solidFill>
              <a:latin typeface="Montserrat Classic Bold"/>
              <a:ea typeface="Montserrat Classic Bold"/>
              <a:cs typeface="Montserrat Classic Bold"/>
              <a:sym typeface="Montserrat Classic Bold"/>
            </a:endParaRPr>
          </a:p>
          <a:p>
            <a:pPr algn="just">
              <a:lnSpc>
                <a:spcPts val="1943"/>
              </a:lnSpc>
            </a:pPr>
            <a:r>
              <a:rPr lang="en-US" sz="1600" spc="154" dirty="0">
                <a:solidFill>
                  <a:srgbClr val="000000"/>
                </a:solidFill>
                <a:latin typeface="Montserrat Classic"/>
                <a:ea typeface="Montserrat Classic"/>
                <a:cs typeface="Montserrat Classic"/>
                <a:sym typeface="Montserrat Classic"/>
              </a:rPr>
              <a:t>While cheaper alternatives like </a:t>
            </a:r>
            <a:r>
              <a:rPr lang="en-US" sz="1600" b="1" spc="154" dirty="0">
                <a:solidFill>
                  <a:srgbClr val="FF0000"/>
                </a:solidFill>
                <a:latin typeface="Montserrat Classic"/>
                <a:ea typeface="Montserrat Classic"/>
                <a:cs typeface="Montserrat Classic"/>
                <a:sym typeface="Montserrat Classic"/>
              </a:rPr>
              <a:t>fireworks </a:t>
            </a:r>
            <a:r>
              <a:rPr lang="en-US" sz="1600" spc="154" dirty="0">
                <a:latin typeface="Montserrat Classic"/>
                <a:ea typeface="Montserrat Classic"/>
                <a:cs typeface="Montserrat Classic"/>
                <a:sym typeface="Montserrat Classic"/>
              </a:rPr>
              <a:t>and</a:t>
            </a:r>
            <a:r>
              <a:rPr lang="en-US" sz="1600" b="1" spc="154" dirty="0">
                <a:solidFill>
                  <a:srgbClr val="FF0000"/>
                </a:solidFill>
                <a:latin typeface="Montserrat Classic"/>
                <a:ea typeface="Montserrat Classic"/>
                <a:cs typeface="Montserrat Classic"/>
                <a:sym typeface="Montserrat Classic"/>
              </a:rPr>
              <a:t> projection mapping</a:t>
            </a:r>
            <a:r>
              <a:rPr lang="en-US" sz="1600" spc="154" dirty="0">
                <a:solidFill>
                  <a:srgbClr val="000000"/>
                </a:solidFill>
                <a:latin typeface="Montserrat Classic"/>
                <a:ea typeface="Montserrat Classic"/>
                <a:cs typeface="Montserrat Classic"/>
                <a:sym typeface="Montserrat Classic"/>
              </a:rPr>
              <a:t> exist, they can't match the dynamic, aerial, and eco-friendly features of drone shows</a:t>
            </a:r>
          </a:p>
        </p:txBody>
      </p:sp>
      <p:sp>
        <p:nvSpPr>
          <p:cNvPr id="15" name="TextBox 15"/>
          <p:cNvSpPr txBox="1"/>
          <p:nvPr/>
        </p:nvSpPr>
        <p:spPr>
          <a:xfrm>
            <a:off x="9643260" y="932437"/>
            <a:ext cx="6293795" cy="2436564"/>
          </a:xfrm>
          <a:prstGeom prst="rect">
            <a:avLst/>
          </a:prstGeom>
        </p:spPr>
        <p:txBody>
          <a:bodyPr lIns="0" tIns="0" rIns="0" bIns="0" rtlCol="0" anchor="t">
            <a:spAutoFit/>
          </a:bodyPr>
          <a:lstStyle/>
          <a:p>
            <a:pPr algn="ctr">
              <a:lnSpc>
                <a:spcPts val="2331"/>
              </a:lnSpc>
            </a:pPr>
            <a:r>
              <a:rPr lang="en-US" sz="1689" spc="185" dirty="0">
                <a:solidFill>
                  <a:srgbClr val="000000"/>
                </a:solidFill>
                <a:latin typeface="Montserrat Classic"/>
                <a:ea typeface="Montserrat Classic"/>
                <a:cs typeface="Montserrat Classic"/>
                <a:sym typeface="Montserrat Classic"/>
              </a:rPr>
              <a:t>BARGAINING SUPPLIER POWER: </a:t>
            </a:r>
            <a:r>
              <a:rPr lang="en-US" sz="1689" b="1" spc="185" dirty="0">
                <a:solidFill>
                  <a:srgbClr val="FF3131"/>
                </a:solidFill>
                <a:latin typeface="Montserrat Classic Bold"/>
                <a:ea typeface="Montserrat Classic Bold"/>
                <a:cs typeface="Montserrat Classic Bold"/>
                <a:sym typeface="Montserrat Classic Bold"/>
              </a:rPr>
              <a:t>REDUCED</a:t>
            </a:r>
          </a:p>
          <a:p>
            <a:pPr algn="ctr">
              <a:lnSpc>
                <a:spcPts val="2331"/>
              </a:lnSpc>
            </a:pPr>
            <a:endParaRPr lang="en-US" sz="1689" b="1" spc="185" dirty="0">
              <a:solidFill>
                <a:srgbClr val="FF3131"/>
              </a:solidFill>
              <a:latin typeface="Montserrat Classic Bold"/>
              <a:ea typeface="Montserrat Classic Bold"/>
              <a:cs typeface="Montserrat Classic Bold"/>
              <a:sym typeface="Montserrat Classic Bold"/>
            </a:endParaRPr>
          </a:p>
          <a:p>
            <a:pPr algn="just">
              <a:lnSpc>
                <a:spcPts val="1844"/>
              </a:lnSpc>
            </a:pPr>
            <a:r>
              <a:rPr lang="en-US" sz="1600" b="1" spc="146" dirty="0">
                <a:solidFill>
                  <a:srgbClr val="FF3131"/>
                </a:solidFill>
                <a:latin typeface="Montserrat Classic Bold"/>
                <a:ea typeface="Montserrat Classic Bold"/>
                <a:cs typeface="Montserrat Classic Bold"/>
                <a:sym typeface="Montserrat Classic Bold"/>
              </a:rPr>
              <a:t>Suppliers: Suppliers of drones, LED components, software platforms, skilled operators, and regulatory advisors.</a:t>
            </a:r>
          </a:p>
          <a:p>
            <a:pPr algn="just">
              <a:lnSpc>
                <a:spcPts val="1844"/>
              </a:lnSpc>
            </a:pPr>
            <a:endParaRPr lang="en-US" sz="1600" b="1" spc="146" dirty="0">
              <a:solidFill>
                <a:srgbClr val="FF3131"/>
              </a:solidFill>
              <a:latin typeface="Montserrat Classic Bold"/>
              <a:ea typeface="Montserrat Classic Bold"/>
              <a:cs typeface="Montserrat Classic Bold"/>
              <a:sym typeface="Montserrat Classic Bold"/>
            </a:endParaRPr>
          </a:p>
          <a:p>
            <a:pPr algn="just">
              <a:lnSpc>
                <a:spcPts val="1844"/>
              </a:lnSpc>
            </a:pPr>
            <a:r>
              <a:rPr lang="en-US" sz="1600" spc="146" dirty="0">
                <a:solidFill>
                  <a:srgbClr val="000000"/>
                </a:solidFill>
                <a:latin typeface="Montserrat Classic"/>
                <a:ea typeface="Montserrat Classic"/>
                <a:cs typeface="Montserrat Classic"/>
                <a:sym typeface="Montserrat Classic"/>
              </a:rPr>
              <a:t>The high number of drone operators and licensed suppliers in Italy and in the world strengthens companies' bargaining power in negotiating drone show services.</a:t>
            </a:r>
          </a:p>
        </p:txBody>
      </p:sp>
      <p:sp>
        <p:nvSpPr>
          <p:cNvPr id="16" name="TextBox 16"/>
          <p:cNvSpPr txBox="1"/>
          <p:nvPr/>
        </p:nvSpPr>
        <p:spPr>
          <a:xfrm>
            <a:off x="2309173" y="621287"/>
            <a:ext cx="6243241" cy="2162900"/>
          </a:xfrm>
          <a:prstGeom prst="rect">
            <a:avLst/>
          </a:prstGeom>
        </p:spPr>
        <p:txBody>
          <a:bodyPr lIns="0" tIns="0" rIns="0" bIns="0" rtlCol="0" anchor="t">
            <a:spAutoFit/>
          </a:bodyPr>
          <a:lstStyle/>
          <a:p>
            <a:pPr algn="ctr">
              <a:lnSpc>
                <a:spcPts val="2395"/>
              </a:lnSpc>
            </a:pPr>
            <a:r>
              <a:rPr lang="en-US" sz="1736" spc="190" dirty="0">
                <a:solidFill>
                  <a:srgbClr val="000000"/>
                </a:solidFill>
                <a:latin typeface="Montserrat Classic"/>
                <a:ea typeface="Montserrat Classic"/>
                <a:cs typeface="Montserrat Classic"/>
                <a:sym typeface="Montserrat Classic"/>
              </a:rPr>
              <a:t>BARGAINING POWER OF BUYERS</a:t>
            </a:r>
          </a:p>
          <a:p>
            <a:pPr algn="ctr">
              <a:lnSpc>
                <a:spcPts val="2395"/>
              </a:lnSpc>
            </a:pPr>
            <a:r>
              <a:rPr lang="en-US" sz="1736" b="1" spc="190" dirty="0">
                <a:solidFill>
                  <a:srgbClr val="FF3131"/>
                </a:solidFill>
                <a:latin typeface="Montserrat Classic Bold"/>
                <a:ea typeface="Montserrat Classic Bold"/>
                <a:cs typeface="Montserrat Classic Bold"/>
                <a:sym typeface="Montserrat Classic Bold"/>
              </a:rPr>
              <a:t>MODERATE TO HIGH</a:t>
            </a:r>
            <a:r>
              <a:rPr lang="en-US" sz="1736" spc="190" dirty="0">
                <a:solidFill>
                  <a:srgbClr val="000000"/>
                </a:solidFill>
                <a:latin typeface="Montserrat Classic"/>
                <a:ea typeface="Montserrat Classic"/>
                <a:cs typeface="Montserrat Classic"/>
                <a:sym typeface="Montserrat Classic"/>
              </a:rPr>
              <a:t> </a:t>
            </a:r>
          </a:p>
          <a:p>
            <a:pPr algn="ctr">
              <a:lnSpc>
                <a:spcPts val="2395"/>
              </a:lnSpc>
            </a:pPr>
            <a:endParaRPr lang="en-US" sz="1600" b="1" spc="151" dirty="0">
              <a:solidFill>
                <a:srgbClr val="FF3131"/>
              </a:solidFill>
              <a:latin typeface="Montserrat Classic Bold"/>
              <a:ea typeface="Montserrat Classic Bold"/>
              <a:cs typeface="Montserrat Classic Bold"/>
              <a:sym typeface="Montserrat Classic Bold"/>
            </a:endParaRPr>
          </a:p>
          <a:p>
            <a:pPr algn="just">
              <a:lnSpc>
                <a:spcPts val="1894"/>
              </a:lnSpc>
            </a:pPr>
            <a:r>
              <a:rPr lang="en-US" sz="1600" spc="151" dirty="0">
                <a:solidFill>
                  <a:srgbClr val="000000"/>
                </a:solidFill>
                <a:latin typeface="Montserrat Classic"/>
                <a:ea typeface="Montserrat Classic"/>
                <a:cs typeface="Montserrat Classic"/>
                <a:sym typeface="Montserrat Classic"/>
              </a:rPr>
              <a:t>Despite many potential buyers, most revenue comes from a few key clients, with orders from </a:t>
            </a:r>
            <a:r>
              <a:rPr lang="en-US" sz="1600" b="1" spc="151" dirty="0">
                <a:solidFill>
                  <a:srgbClr val="FF0000"/>
                </a:solidFill>
                <a:latin typeface="Montserrat Classic"/>
                <a:ea typeface="Montserrat Classic"/>
                <a:cs typeface="Montserrat Classic"/>
                <a:sym typeface="Montserrat Classic"/>
              </a:rPr>
              <a:t>€20,000 </a:t>
            </a:r>
            <a:r>
              <a:rPr lang="en-US" sz="1600" spc="151" dirty="0">
                <a:solidFill>
                  <a:srgbClr val="000000"/>
                </a:solidFill>
                <a:latin typeface="Montserrat Classic"/>
                <a:ea typeface="Montserrat Classic"/>
                <a:cs typeface="Montserrat Classic"/>
                <a:sym typeface="Montserrat Classic"/>
              </a:rPr>
              <a:t>to </a:t>
            </a:r>
            <a:r>
              <a:rPr lang="en-US" sz="1600" b="1" spc="151" dirty="0">
                <a:solidFill>
                  <a:srgbClr val="FF0000"/>
                </a:solidFill>
                <a:latin typeface="Montserrat Classic"/>
                <a:ea typeface="Montserrat Classic"/>
                <a:cs typeface="Montserrat Classic"/>
                <a:sym typeface="Montserrat Classic"/>
              </a:rPr>
              <a:t>€500,000</a:t>
            </a:r>
            <a:r>
              <a:rPr lang="en-US" sz="1600" spc="151" dirty="0">
                <a:solidFill>
                  <a:srgbClr val="000000"/>
                </a:solidFill>
                <a:latin typeface="Montserrat Classic"/>
                <a:ea typeface="Montserrat Classic"/>
                <a:cs typeface="Montserrat Classic"/>
                <a:sym typeface="Montserrat Classic"/>
              </a:rPr>
              <a:t>. Switching is possible but limited by customization, rules, and reputation</a:t>
            </a:r>
            <a:endParaRPr lang="en-US" sz="1372" b="1" spc="151" dirty="0">
              <a:solidFill>
                <a:srgbClr val="FF3131"/>
              </a:solidFill>
              <a:latin typeface="Montserrat Classic Bold"/>
              <a:ea typeface="Montserrat Classic Bold"/>
              <a:cs typeface="Montserrat Classic Bold"/>
              <a:sym typeface="Montserrat Classic Bold"/>
            </a:endParaRPr>
          </a:p>
          <a:p>
            <a:pPr algn="just">
              <a:lnSpc>
                <a:spcPts val="2395"/>
              </a:lnSpc>
            </a:pPr>
            <a:endParaRPr lang="en-US" sz="1372" b="1" spc="151" dirty="0">
              <a:solidFill>
                <a:srgbClr val="FF3131"/>
              </a:solidFill>
              <a:latin typeface="Montserrat Classic Bold"/>
              <a:ea typeface="Montserrat Classic Bold"/>
              <a:cs typeface="Montserrat Classic Bold"/>
              <a:sym typeface="Montserrat Classic Bold"/>
            </a:endParaRPr>
          </a:p>
        </p:txBody>
      </p:sp>
      <p:pic>
        <p:nvPicPr>
          <p:cNvPr id="18" name="Immagine 17" descr="Immagine che contiene nero, oscurità&#10;&#10;Il contenuto generato dall'IA potrebbe non essere corretto.">
            <a:extLst>
              <a:ext uri="{FF2B5EF4-FFF2-40B4-BE49-F238E27FC236}">
                <a16:creationId xmlns:a16="http://schemas.microsoft.com/office/drawing/2014/main" id="{0E708ECE-5B05-1A61-FD88-26E54AA1A86B}"/>
              </a:ext>
            </a:extLst>
          </p:cNvPr>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118321" y="0"/>
            <a:ext cx="864000" cy="864000"/>
          </a:xfrm>
          <a:prstGeom prst="rect">
            <a:avLst/>
          </a:prstGeom>
        </p:spPr>
      </p:pic>
      <p:pic>
        <p:nvPicPr>
          <p:cNvPr id="20" name="Immagine 19" descr="Immagine che contiene nero, oscurità&#10;&#10;Il contenuto generato dall'IA potrebbe non essere corretto.">
            <a:extLst>
              <a:ext uri="{FF2B5EF4-FFF2-40B4-BE49-F238E27FC236}">
                <a16:creationId xmlns:a16="http://schemas.microsoft.com/office/drawing/2014/main" id="{6C513C30-42FE-FDA2-0867-E87B89EF917F}"/>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63501" y="5955060"/>
            <a:ext cx="741743" cy="741743"/>
          </a:xfrm>
          <a:prstGeom prst="rect">
            <a:avLst/>
          </a:prstGeom>
        </p:spPr>
      </p:pic>
      <p:pic>
        <p:nvPicPr>
          <p:cNvPr id="22" name="Immagine 21" descr="Immagine che contiene nero, oscurità&#10;&#10;Il contenuto generato dall'IA potrebbe non essere corretto.">
            <a:extLst>
              <a:ext uri="{FF2B5EF4-FFF2-40B4-BE49-F238E27FC236}">
                <a16:creationId xmlns:a16="http://schemas.microsoft.com/office/drawing/2014/main" id="{3481EEC9-D586-2C76-14A0-0EEA871AEAC0}"/>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66117" y="-49059"/>
            <a:ext cx="1043840" cy="1043840"/>
          </a:xfrm>
          <a:prstGeom prst="rect">
            <a:avLst/>
          </a:prstGeom>
        </p:spPr>
      </p:pic>
      <p:pic>
        <p:nvPicPr>
          <p:cNvPr id="24" name="Immagine 23" descr="Immagine che contiene nero, oscurità&#10;&#10;Il contenuto generato dall'IA potrebbe non essere corretto.">
            <a:extLst>
              <a:ext uri="{FF2B5EF4-FFF2-40B4-BE49-F238E27FC236}">
                <a16:creationId xmlns:a16="http://schemas.microsoft.com/office/drawing/2014/main" id="{D142C6C5-9D60-0947-1C69-ABF172E980FD}"/>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211260" y="5784932"/>
            <a:ext cx="864000" cy="864000"/>
          </a:xfrm>
          <a:prstGeom prst="rect">
            <a:avLst/>
          </a:prstGeom>
        </p:spPr>
      </p:pic>
      <p:pic>
        <p:nvPicPr>
          <p:cNvPr id="26" name="Immagine 25" descr="Immagine che contiene Elementi grafici, nero, Carattere, logo&#10;&#10;Il contenuto generato dall'IA potrebbe non essere corretto.">
            <a:extLst>
              <a:ext uri="{FF2B5EF4-FFF2-40B4-BE49-F238E27FC236}">
                <a16:creationId xmlns:a16="http://schemas.microsoft.com/office/drawing/2014/main" id="{4C1B6095-09E0-3367-9047-EE98833B1AA9}"/>
              </a:ext>
            </a:extLst>
          </p:cNvPr>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712983" y="4170280"/>
            <a:ext cx="864000" cy="864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BF9FB"/>
        </a:solidFill>
        <a:effectLst/>
      </p:bgPr>
    </p:bg>
    <p:spTree>
      <p:nvGrpSpPr>
        <p:cNvPr id="1" name=""/>
        <p:cNvGrpSpPr/>
        <p:nvPr/>
      </p:nvGrpSpPr>
      <p:grpSpPr>
        <a:xfrm>
          <a:off x="0" y="0"/>
          <a:ext cx="0" cy="0"/>
          <a:chOff x="0" y="0"/>
          <a:chExt cx="0" cy="0"/>
        </a:xfrm>
      </p:grpSpPr>
      <p:sp>
        <p:nvSpPr>
          <p:cNvPr id="2" name="Freeform 2"/>
          <p:cNvSpPr/>
          <p:nvPr/>
        </p:nvSpPr>
        <p:spPr>
          <a:xfrm rot="5400000">
            <a:off x="915500" y="2823601"/>
            <a:ext cx="3310984" cy="1655492"/>
          </a:xfrm>
          <a:custGeom>
            <a:avLst/>
            <a:gdLst/>
            <a:ahLst/>
            <a:cxnLst/>
            <a:rect l="l" t="t" r="r" b="b"/>
            <a:pathLst>
              <a:path w="3310984" h="1655492">
                <a:moveTo>
                  <a:pt x="0" y="0"/>
                </a:moveTo>
                <a:lnTo>
                  <a:pt x="3310984" y="0"/>
                </a:lnTo>
                <a:lnTo>
                  <a:pt x="3310984" y="1655492"/>
                </a:lnTo>
                <a:lnTo>
                  <a:pt x="0" y="16554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3" name="Freeform 3"/>
          <p:cNvSpPr/>
          <p:nvPr/>
        </p:nvSpPr>
        <p:spPr>
          <a:xfrm rot="5400000">
            <a:off x="8305464" y="2823601"/>
            <a:ext cx="3310984" cy="1655492"/>
          </a:xfrm>
          <a:custGeom>
            <a:avLst/>
            <a:gdLst/>
            <a:ahLst/>
            <a:cxnLst/>
            <a:rect l="l" t="t" r="r" b="b"/>
            <a:pathLst>
              <a:path w="3310984" h="1655492">
                <a:moveTo>
                  <a:pt x="0" y="0"/>
                </a:moveTo>
                <a:lnTo>
                  <a:pt x="3310984" y="0"/>
                </a:lnTo>
                <a:lnTo>
                  <a:pt x="3310984" y="1655492"/>
                </a:lnTo>
                <a:lnTo>
                  <a:pt x="0" y="16554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4" name="Freeform 4"/>
          <p:cNvSpPr/>
          <p:nvPr/>
        </p:nvSpPr>
        <p:spPr>
          <a:xfrm rot="5400000">
            <a:off x="915500" y="7208348"/>
            <a:ext cx="3310984" cy="1655492"/>
          </a:xfrm>
          <a:custGeom>
            <a:avLst/>
            <a:gdLst/>
            <a:ahLst/>
            <a:cxnLst/>
            <a:rect l="l" t="t" r="r" b="b"/>
            <a:pathLst>
              <a:path w="3310984" h="1655492">
                <a:moveTo>
                  <a:pt x="0" y="0"/>
                </a:moveTo>
                <a:lnTo>
                  <a:pt x="3310984" y="0"/>
                </a:lnTo>
                <a:lnTo>
                  <a:pt x="3310984" y="1655492"/>
                </a:lnTo>
                <a:lnTo>
                  <a:pt x="0" y="16554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it-IT"/>
          </a:p>
        </p:txBody>
      </p:sp>
      <p:sp>
        <p:nvSpPr>
          <p:cNvPr id="5" name="Freeform 5"/>
          <p:cNvSpPr/>
          <p:nvPr/>
        </p:nvSpPr>
        <p:spPr>
          <a:xfrm rot="5400000">
            <a:off x="8305464" y="7208348"/>
            <a:ext cx="3310984" cy="1655492"/>
          </a:xfrm>
          <a:custGeom>
            <a:avLst/>
            <a:gdLst/>
            <a:ahLst/>
            <a:cxnLst/>
            <a:rect l="l" t="t" r="r" b="b"/>
            <a:pathLst>
              <a:path w="3310984" h="1655492">
                <a:moveTo>
                  <a:pt x="0" y="0"/>
                </a:moveTo>
                <a:lnTo>
                  <a:pt x="3310984" y="0"/>
                </a:lnTo>
                <a:lnTo>
                  <a:pt x="3310984" y="1655492"/>
                </a:lnTo>
                <a:lnTo>
                  <a:pt x="0" y="165549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it-IT"/>
          </a:p>
        </p:txBody>
      </p:sp>
      <p:sp>
        <p:nvSpPr>
          <p:cNvPr id="6" name="Freeform 6"/>
          <p:cNvSpPr/>
          <p:nvPr/>
        </p:nvSpPr>
        <p:spPr>
          <a:xfrm flipH="1">
            <a:off x="3208333" y="1707739"/>
            <a:ext cx="380811" cy="3912462"/>
          </a:xfrm>
          <a:custGeom>
            <a:avLst/>
            <a:gdLst/>
            <a:ahLst/>
            <a:cxnLst/>
            <a:rect l="l" t="t" r="r" b="b"/>
            <a:pathLst>
              <a:path w="380811" h="3912462">
                <a:moveTo>
                  <a:pt x="380811" y="0"/>
                </a:moveTo>
                <a:lnTo>
                  <a:pt x="0" y="0"/>
                </a:lnTo>
                <a:lnTo>
                  <a:pt x="0" y="3912462"/>
                </a:lnTo>
                <a:lnTo>
                  <a:pt x="380811" y="3912462"/>
                </a:lnTo>
                <a:lnTo>
                  <a:pt x="380811" y="0"/>
                </a:lnTo>
                <a:close/>
              </a:path>
            </a:pathLst>
          </a:custGeom>
          <a:blipFill>
            <a:blip r:embed="rId10"/>
            <a:stretch>
              <a:fillRect l="-305824"/>
            </a:stretch>
          </a:blipFill>
        </p:spPr>
        <p:txBody>
          <a:bodyPr/>
          <a:lstStyle/>
          <a:p>
            <a:endParaRPr lang="it-IT"/>
          </a:p>
        </p:txBody>
      </p:sp>
      <p:sp>
        <p:nvSpPr>
          <p:cNvPr id="7" name="Freeform 7"/>
          <p:cNvSpPr/>
          <p:nvPr/>
        </p:nvSpPr>
        <p:spPr>
          <a:xfrm flipH="1">
            <a:off x="10598297" y="1707739"/>
            <a:ext cx="380811" cy="3912462"/>
          </a:xfrm>
          <a:custGeom>
            <a:avLst/>
            <a:gdLst/>
            <a:ahLst/>
            <a:cxnLst/>
            <a:rect l="l" t="t" r="r" b="b"/>
            <a:pathLst>
              <a:path w="380811" h="3912462">
                <a:moveTo>
                  <a:pt x="380811" y="0"/>
                </a:moveTo>
                <a:lnTo>
                  <a:pt x="0" y="0"/>
                </a:lnTo>
                <a:lnTo>
                  <a:pt x="0" y="3912462"/>
                </a:lnTo>
                <a:lnTo>
                  <a:pt x="380811" y="3912462"/>
                </a:lnTo>
                <a:lnTo>
                  <a:pt x="380811" y="0"/>
                </a:lnTo>
                <a:close/>
              </a:path>
            </a:pathLst>
          </a:custGeom>
          <a:blipFill>
            <a:blip r:embed="rId10"/>
            <a:stretch>
              <a:fillRect l="-305824"/>
            </a:stretch>
          </a:blipFill>
        </p:spPr>
        <p:txBody>
          <a:bodyPr/>
          <a:lstStyle/>
          <a:p>
            <a:endParaRPr lang="it-IT"/>
          </a:p>
        </p:txBody>
      </p:sp>
      <p:sp>
        <p:nvSpPr>
          <p:cNvPr id="8" name="Freeform 8"/>
          <p:cNvSpPr/>
          <p:nvPr/>
        </p:nvSpPr>
        <p:spPr>
          <a:xfrm flipH="1">
            <a:off x="3208333" y="6092485"/>
            <a:ext cx="380811" cy="3912462"/>
          </a:xfrm>
          <a:custGeom>
            <a:avLst/>
            <a:gdLst/>
            <a:ahLst/>
            <a:cxnLst/>
            <a:rect l="l" t="t" r="r" b="b"/>
            <a:pathLst>
              <a:path w="380811" h="3912462">
                <a:moveTo>
                  <a:pt x="380811" y="0"/>
                </a:moveTo>
                <a:lnTo>
                  <a:pt x="0" y="0"/>
                </a:lnTo>
                <a:lnTo>
                  <a:pt x="0" y="3912462"/>
                </a:lnTo>
                <a:lnTo>
                  <a:pt x="380811" y="3912462"/>
                </a:lnTo>
                <a:lnTo>
                  <a:pt x="380811" y="0"/>
                </a:lnTo>
                <a:close/>
              </a:path>
            </a:pathLst>
          </a:custGeom>
          <a:blipFill>
            <a:blip r:embed="rId10"/>
            <a:stretch>
              <a:fillRect l="-305824"/>
            </a:stretch>
          </a:blipFill>
        </p:spPr>
        <p:txBody>
          <a:bodyPr/>
          <a:lstStyle/>
          <a:p>
            <a:endParaRPr lang="it-IT"/>
          </a:p>
        </p:txBody>
      </p:sp>
      <p:sp>
        <p:nvSpPr>
          <p:cNvPr id="9" name="Freeform 9"/>
          <p:cNvSpPr/>
          <p:nvPr/>
        </p:nvSpPr>
        <p:spPr>
          <a:xfrm flipH="1">
            <a:off x="10598297" y="6092485"/>
            <a:ext cx="380811" cy="3912462"/>
          </a:xfrm>
          <a:custGeom>
            <a:avLst/>
            <a:gdLst/>
            <a:ahLst/>
            <a:cxnLst/>
            <a:rect l="l" t="t" r="r" b="b"/>
            <a:pathLst>
              <a:path w="380811" h="3912462">
                <a:moveTo>
                  <a:pt x="380811" y="0"/>
                </a:moveTo>
                <a:lnTo>
                  <a:pt x="0" y="0"/>
                </a:lnTo>
                <a:lnTo>
                  <a:pt x="0" y="3912462"/>
                </a:lnTo>
                <a:lnTo>
                  <a:pt x="380811" y="3912462"/>
                </a:lnTo>
                <a:lnTo>
                  <a:pt x="380811" y="0"/>
                </a:lnTo>
                <a:close/>
              </a:path>
            </a:pathLst>
          </a:custGeom>
          <a:blipFill>
            <a:blip r:embed="rId10"/>
            <a:stretch>
              <a:fillRect l="-305824"/>
            </a:stretch>
          </a:blipFill>
        </p:spPr>
        <p:txBody>
          <a:bodyPr/>
          <a:lstStyle/>
          <a:p>
            <a:endParaRPr lang="it-IT"/>
          </a:p>
        </p:txBody>
      </p:sp>
      <p:sp>
        <p:nvSpPr>
          <p:cNvPr id="10" name="TextBox 10"/>
          <p:cNvSpPr txBox="1"/>
          <p:nvPr/>
        </p:nvSpPr>
        <p:spPr>
          <a:xfrm>
            <a:off x="2051399" y="2703570"/>
            <a:ext cx="1247146" cy="1932766"/>
          </a:xfrm>
          <a:prstGeom prst="rect">
            <a:avLst/>
          </a:prstGeom>
        </p:spPr>
        <p:txBody>
          <a:bodyPr lIns="0" tIns="0" rIns="0" bIns="0" rtlCol="0" anchor="t">
            <a:spAutoFit/>
          </a:bodyPr>
          <a:lstStyle/>
          <a:p>
            <a:pPr algn="ctr">
              <a:lnSpc>
                <a:spcPts val="15625"/>
              </a:lnSpc>
              <a:spcBef>
                <a:spcPct val="0"/>
              </a:spcBef>
            </a:pPr>
            <a:r>
              <a:rPr lang="en-US" sz="11161" b="1">
                <a:solidFill>
                  <a:srgbClr val="FFFFFF"/>
                </a:solidFill>
                <a:latin typeface="Bebas Neue Bold"/>
                <a:ea typeface="Bebas Neue Bold"/>
                <a:cs typeface="Bebas Neue Bold"/>
                <a:sym typeface="Bebas Neue Bold"/>
              </a:rPr>
              <a:t>S</a:t>
            </a:r>
          </a:p>
        </p:txBody>
      </p:sp>
      <p:sp>
        <p:nvSpPr>
          <p:cNvPr id="11" name="TextBox 11"/>
          <p:cNvSpPr txBox="1"/>
          <p:nvPr/>
        </p:nvSpPr>
        <p:spPr>
          <a:xfrm>
            <a:off x="9441363" y="2703570"/>
            <a:ext cx="1247146" cy="1931630"/>
          </a:xfrm>
          <a:prstGeom prst="rect">
            <a:avLst/>
          </a:prstGeom>
        </p:spPr>
        <p:txBody>
          <a:bodyPr lIns="0" tIns="0" rIns="0" bIns="0" rtlCol="0" anchor="t">
            <a:spAutoFit/>
          </a:bodyPr>
          <a:lstStyle/>
          <a:p>
            <a:pPr algn="ctr">
              <a:lnSpc>
                <a:spcPts val="15625"/>
              </a:lnSpc>
              <a:spcBef>
                <a:spcPct val="0"/>
              </a:spcBef>
            </a:pPr>
            <a:r>
              <a:rPr lang="en-US" sz="11161" b="1">
                <a:solidFill>
                  <a:srgbClr val="FFFFFF"/>
                </a:solidFill>
                <a:latin typeface="Bebas Neue Bold"/>
                <a:ea typeface="Bebas Neue Bold"/>
                <a:cs typeface="Bebas Neue Bold"/>
                <a:sym typeface="Bebas Neue Bold"/>
              </a:rPr>
              <a:t>W</a:t>
            </a:r>
          </a:p>
        </p:txBody>
      </p:sp>
      <p:sp>
        <p:nvSpPr>
          <p:cNvPr id="12" name="TextBox 12"/>
          <p:cNvSpPr txBox="1"/>
          <p:nvPr/>
        </p:nvSpPr>
        <p:spPr>
          <a:xfrm>
            <a:off x="2051399" y="7088317"/>
            <a:ext cx="1247146" cy="1931630"/>
          </a:xfrm>
          <a:prstGeom prst="rect">
            <a:avLst/>
          </a:prstGeom>
        </p:spPr>
        <p:txBody>
          <a:bodyPr lIns="0" tIns="0" rIns="0" bIns="0" rtlCol="0" anchor="t">
            <a:spAutoFit/>
          </a:bodyPr>
          <a:lstStyle/>
          <a:p>
            <a:pPr algn="ctr">
              <a:lnSpc>
                <a:spcPts val="15625"/>
              </a:lnSpc>
              <a:spcBef>
                <a:spcPct val="0"/>
              </a:spcBef>
            </a:pPr>
            <a:r>
              <a:rPr lang="en-US" sz="11161" b="1">
                <a:solidFill>
                  <a:srgbClr val="FFFFFF"/>
                </a:solidFill>
                <a:latin typeface="Bebas Neue Bold"/>
                <a:ea typeface="Bebas Neue Bold"/>
                <a:cs typeface="Bebas Neue Bold"/>
                <a:sym typeface="Bebas Neue Bold"/>
              </a:rPr>
              <a:t>O</a:t>
            </a:r>
          </a:p>
        </p:txBody>
      </p:sp>
      <p:sp>
        <p:nvSpPr>
          <p:cNvPr id="13" name="TextBox 13"/>
          <p:cNvSpPr txBox="1"/>
          <p:nvPr/>
        </p:nvSpPr>
        <p:spPr>
          <a:xfrm>
            <a:off x="9441363" y="7088317"/>
            <a:ext cx="1247146" cy="1931630"/>
          </a:xfrm>
          <a:prstGeom prst="rect">
            <a:avLst/>
          </a:prstGeom>
        </p:spPr>
        <p:txBody>
          <a:bodyPr lIns="0" tIns="0" rIns="0" bIns="0" rtlCol="0" anchor="t">
            <a:spAutoFit/>
          </a:bodyPr>
          <a:lstStyle/>
          <a:p>
            <a:pPr algn="ctr">
              <a:lnSpc>
                <a:spcPts val="15625"/>
              </a:lnSpc>
              <a:spcBef>
                <a:spcPct val="0"/>
              </a:spcBef>
            </a:pPr>
            <a:r>
              <a:rPr lang="en-US" sz="11161" b="1">
                <a:solidFill>
                  <a:srgbClr val="FFFFFF"/>
                </a:solidFill>
                <a:latin typeface="Bebas Neue Bold"/>
                <a:ea typeface="Bebas Neue Bold"/>
                <a:cs typeface="Bebas Neue Bold"/>
                <a:sym typeface="Bebas Neue Bold"/>
              </a:rPr>
              <a:t>T</a:t>
            </a:r>
          </a:p>
        </p:txBody>
      </p:sp>
      <p:sp>
        <p:nvSpPr>
          <p:cNvPr id="14" name="TextBox 14"/>
          <p:cNvSpPr txBox="1"/>
          <p:nvPr/>
        </p:nvSpPr>
        <p:spPr>
          <a:xfrm>
            <a:off x="4016163" y="2442823"/>
            <a:ext cx="5117047" cy="2764436"/>
          </a:xfrm>
          <a:prstGeom prst="rect">
            <a:avLst/>
          </a:prstGeom>
        </p:spPr>
        <p:txBody>
          <a:bodyPr lIns="0" tIns="0" rIns="0" bIns="0" rtlCol="0" anchor="t">
            <a:spAutoFit/>
          </a:bodyPr>
          <a:lstStyle/>
          <a:p>
            <a:pPr marL="422596" lvl="1" indent="-211298" algn="l">
              <a:lnSpc>
                <a:spcPts val="2740"/>
              </a:lnSpc>
              <a:buFont typeface="Arial"/>
              <a:buChar char="•"/>
            </a:pPr>
            <a:r>
              <a:rPr lang="en-US" sz="1957" dirty="0">
                <a:solidFill>
                  <a:srgbClr val="000000"/>
                </a:solidFill>
                <a:latin typeface="Canva Sans"/>
                <a:ea typeface="Canva Sans"/>
                <a:cs typeface="Canva Sans"/>
                <a:sym typeface="Canva Sans"/>
              </a:rPr>
              <a:t>Drone shows offer </a:t>
            </a:r>
            <a:r>
              <a:rPr lang="en-US" sz="1957" b="1" dirty="0">
                <a:solidFill>
                  <a:srgbClr val="000000"/>
                </a:solidFill>
                <a:latin typeface="Canva Sans Bold"/>
                <a:ea typeface="Canva Sans Bold"/>
                <a:cs typeface="Canva Sans Bold"/>
                <a:sym typeface="Canva Sans Bold"/>
              </a:rPr>
              <a:t>unique, innovative 3D entertainment experiences</a:t>
            </a:r>
            <a:r>
              <a:rPr lang="en-US" sz="1957" dirty="0">
                <a:solidFill>
                  <a:srgbClr val="000000"/>
                </a:solidFill>
                <a:latin typeface="Canva Sans"/>
                <a:ea typeface="Canva Sans"/>
                <a:cs typeface="Canva Sans"/>
                <a:sym typeface="Canva Sans"/>
              </a:rPr>
              <a:t> unmatched by traditional displays.</a:t>
            </a:r>
          </a:p>
          <a:p>
            <a:pPr marL="422596" lvl="1" indent="-211298" algn="l">
              <a:lnSpc>
                <a:spcPts val="2740"/>
              </a:lnSpc>
              <a:buFont typeface="Arial"/>
              <a:buChar char="•"/>
            </a:pPr>
            <a:r>
              <a:rPr lang="en-US" sz="1957" dirty="0">
                <a:solidFill>
                  <a:srgbClr val="000000"/>
                </a:solidFill>
                <a:latin typeface="Canva Sans"/>
                <a:ea typeface="Canva Sans"/>
                <a:cs typeface="Canva Sans"/>
                <a:sym typeface="Canva Sans"/>
              </a:rPr>
              <a:t>Environmentally friendly, aligning with EU green event initiatives.</a:t>
            </a:r>
          </a:p>
          <a:p>
            <a:pPr marL="422596" lvl="1" indent="-211298" algn="l">
              <a:lnSpc>
                <a:spcPts val="2740"/>
              </a:lnSpc>
              <a:spcBef>
                <a:spcPct val="0"/>
              </a:spcBef>
              <a:buFont typeface="Arial"/>
              <a:buChar char="•"/>
            </a:pPr>
            <a:r>
              <a:rPr lang="en-US" sz="1957" b="1" dirty="0">
                <a:solidFill>
                  <a:srgbClr val="000000"/>
                </a:solidFill>
                <a:latin typeface="Canva Sans Bold"/>
                <a:ea typeface="Canva Sans Bold"/>
                <a:cs typeface="Canva Sans Bold"/>
                <a:sym typeface="Canva Sans Bold"/>
              </a:rPr>
              <a:t>Growing market</a:t>
            </a:r>
            <a:r>
              <a:rPr lang="en-US" sz="1957" dirty="0">
                <a:solidFill>
                  <a:srgbClr val="000000"/>
                </a:solidFill>
                <a:latin typeface="Canva Sans"/>
                <a:ea typeface="Canva Sans"/>
                <a:cs typeface="Canva Sans"/>
                <a:sym typeface="Canva Sans"/>
              </a:rPr>
              <a:t> demand from large public events and corporate clients.</a:t>
            </a:r>
          </a:p>
          <a:p>
            <a:pPr algn="l">
              <a:lnSpc>
                <a:spcPts val="2740"/>
              </a:lnSpc>
              <a:spcBef>
                <a:spcPct val="0"/>
              </a:spcBef>
            </a:pPr>
            <a:endParaRPr lang="en-US" sz="1957" dirty="0">
              <a:solidFill>
                <a:srgbClr val="000000"/>
              </a:solidFill>
              <a:latin typeface="Canva Sans"/>
              <a:ea typeface="Canva Sans"/>
              <a:cs typeface="Canva Sans"/>
              <a:sym typeface="Canva Sans"/>
            </a:endParaRPr>
          </a:p>
        </p:txBody>
      </p:sp>
      <p:sp>
        <p:nvSpPr>
          <p:cNvPr id="15" name="TextBox 15"/>
          <p:cNvSpPr txBox="1"/>
          <p:nvPr/>
        </p:nvSpPr>
        <p:spPr>
          <a:xfrm>
            <a:off x="4016163" y="1948230"/>
            <a:ext cx="2722316" cy="484544"/>
          </a:xfrm>
          <a:prstGeom prst="rect">
            <a:avLst/>
          </a:prstGeom>
        </p:spPr>
        <p:txBody>
          <a:bodyPr lIns="0" tIns="0" rIns="0" bIns="0" rtlCol="0" anchor="t">
            <a:spAutoFit/>
          </a:bodyPr>
          <a:lstStyle/>
          <a:p>
            <a:pPr algn="l">
              <a:lnSpc>
                <a:spcPts val="4094"/>
              </a:lnSpc>
              <a:spcBef>
                <a:spcPct val="0"/>
              </a:spcBef>
            </a:pPr>
            <a:r>
              <a:rPr lang="en-US" sz="2924" b="1">
                <a:solidFill>
                  <a:srgbClr val="625959"/>
                </a:solidFill>
                <a:latin typeface="Canva Sans Bold"/>
                <a:ea typeface="Canva Sans Bold"/>
                <a:cs typeface="Canva Sans Bold"/>
                <a:sym typeface="Canva Sans Bold"/>
              </a:rPr>
              <a:t>STRENGTHS</a:t>
            </a:r>
          </a:p>
        </p:txBody>
      </p:sp>
      <p:sp>
        <p:nvSpPr>
          <p:cNvPr id="16" name="TextBox 16"/>
          <p:cNvSpPr txBox="1"/>
          <p:nvPr/>
        </p:nvSpPr>
        <p:spPr>
          <a:xfrm>
            <a:off x="11406127" y="2442823"/>
            <a:ext cx="5138627" cy="2764436"/>
          </a:xfrm>
          <a:prstGeom prst="rect">
            <a:avLst/>
          </a:prstGeom>
        </p:spPr>
        <p:txBody>
          <a:bodyPr lIns="0" tIns="0" rIns="0" bIns="0" rtlCol="0" anchor="t">
            <a:spAutoFit/>
          </a:bodyPr>
          <a:lstStyle/>
          <a:p>
            <a:pPr marL="422596" lvl="1" indent="-211298" algn="l">
              <a:lnSpc>
                <a:spcPts val="2740"/>
              </a:lnSpc>
              <a:buFont typeface="Arial"/>
              <a:buChar char="•"/>
            </a:pPr>
            <a:r>
              <a:rPr lang="en-US" sz="1957" b="1">
                <a:solidFill>
                  <a:srgbClr val="000000"/>
                </a:solidFill>
                <a:latin typeface="Canva Sans Bold"/>
                <a:ea typeface="Canva Sans Bold"/>
                <a:cs typeface="Canva Sans Bold"/>
                <a:sym typeface="Canva Sans Bold"/>
              </a:rPr>
              <a:t>High initial investment cost (~€500,000 for a large drone fleet).</a:t>
            </a:r>
          </a:p>
          <a:p>
            <a:pPr marL="422596" lvl="1" indent="-211298" algn="l">
              <a:lnSpc>
                <a:spcPts val="2740"/>
              </a:lnSpc>
              <a:buFont typeface="Arial"/>
              <a:buChar char="•"/>
            </a:pPr>
            <a:r>
              <a:rPr lang="en-US" sz="1957">
                <a:solidFill>
                  <a:srgbClr val="000000"/>
                </a:solidFill>
                <a:latin typeface="Canva Sans"/>
                <a:ea typeface="Canva Sans"/>
                <a:cs typeface="Canva Sans"/>
                <a:sym typeface="Canva Sans"/>
              </a:rPr>
              <a:t>Complex and strict regulatory environment limits expansion and operation.</a:t>
            </a:r>
          </a:p>
          <a:p>
            <a:pPr marL="422596" lvl="1" indent="-211298" algn="l">
              <a:lnSpc>
                <a:spcPts val="2740"/>
              </a:lnSpc>
              <a:buFont typeface="Arial"/>
              <a:buChar char="•"/>
            </a:pPr>
            <a:r>
              <a:rPr lang="en-US" sz="1957">
                <a:solidFill>
                  <a:srgbClr val="000000"/>
                </a:solidFill>
                <a:latin typeface="Canva Sans"/>
                <a:ea typeface="Canva Sans"/>
                <a:cs typeface="Canva Sans"/>
                <a:sym typeface="Canva Sans"/>
              </a:rPr>
              <a:t>Requires specialized skills and risk management; talent shortage exists.</a:t>
            </a:r>
          </a:p>
          <a:p>
            <a:pPr algn="l">
              <a:lnSpc>
                <a:spcPts val="2740"/>
              </a:lnSpc>
              <a:spcBef>
                <a:spcPct val="0"/>
              </a:spcBef>
            </a:pPr>
            <a:endParaRPr lang="en-US" sz="1957">
              <a:solidFill>
                <a:srgbClr val="000000"/>
              </a:solidFill>
              <a:latin typeface="Canva Sans"/>
              <a:ea typeface="Canva Sans"/>
              <a:cs typeface="Canva Sans"/>
              <a:sym typeface="Canva Sans"/>
            </a:endParaRPr>
          </a:p>
        </p:txBody>
      </p:sp>
      <p:sp>
        <p:nvSpPr>
          <p:cNvPr id="17" name="TextBox 17"/>
          <p:cNvSpPr txBox="1"/>
          <p:nvPr/>
        </p:nvSpPr>
        <p:spPr>
          <a:xfrm>
            <a:off x="11406127" y="1948230"/>
            <a:ext cx="2722316" cy="484544"/>
          </a:xfrm>
          <a:prstGeom prst="rect">
            <a:avLst/>
          </a:prstGeom>
        </p:spPr>
        <p:txBody>
          <a:bodyPr lIns="0" tIns="0" rIns="0" bIns="0" rtlCol="0" anchor="t">
            <a:spAutoFit/>
          </a:bodyPr>
          <a:lstStyle/>
          <a:p>
            <a:pPr algn="l">
              <a:lnSpc>
                <a:spcPts val="4094"/>
              </a:lnSpc>
              <a:spcBef>
                <a:spcPct val="0"/>
              </a:spcBef>
            </a:pPr>
            <a:r>
              <a:rPr lang="en-US" sz="2924" b="1">
                <a:solidFill>
                  <a:srgbClr val="625959"/>
                </a:solidFill>
                <a:latin typeface="Canva Sans Bold"/>
                <a:ea typeface="Canva Sans Bold"/>
                <a:cs typeface="Canva Sans Bold"/>
                <a:sym typeface="Canva Sans Bold"/>
              </a:rPr>
              <a:t>WEAKNESSES</a:t>
            </a:r>
          </a:p>
        </p:txBody>
      </p:sp>
      <p:sp>
        <p:nvSpPr>
          <p:cNvPr id="18" name="TextBox 18"/>
          <p:cNvSpPr txBox="1"/>
          <p:nvPr/>
        </p:nvSpPr>
        <p:spPr>
          <a:xfrm>
            <a:off x="4016163" y="6830932"/>
            <a:ext cx="5004456" cy="3456068"/>
          </a:xfrm>
          <a:prstGeom prst="rect">
            <a:avLst/>
          </a:prstGeom>
        </p:spPr>
        <p:txBody>
          <a:bodyPr lIns="0" tIns="0" rIns="0" bIns="0" rtlCol="0" anchor="t">
            <a:spAutoFit/>
          </a:bodyPr>
          <a:lstStyle/>
          <a:p>
            <a:pPr marL="422596" lvl="1" indent="-211298" algn="l">
              <a:lnSpc>
                <a:spcPts val="2740"/>
              </a:lnSpc>
              <a:buFont typeface="Arial"/>
              <a:buChar char="•"/>
            </a:pPr>
            <a:r>
              <a:rPr lang="en-US" sz="1957">
                <a:solidFill>
                  <a:srgbClr val="000000"/>
                </a:solidFill>
                <a:latin typeface="Canva Sans"/>
                <a:ea typeface="Canva Sans"/>
                <a:cs typeface="Canva Sans"/>
                <a:sym typeface="Canva Sans"/>
              </a:rPr>
              <a:t>Expansion into Eastern and Southern European markets as regulations mature.</a:t>
            </a:r>
          </a:p>
          <a:p>
            <a:pPr marL="422596" lvl="1" indent="-211298" algn="l">
              <a:lnSpc>
                <a:spcPts val="2740"/>
              </a:lnSpc>
              <a:buFont typeface="Arial"/>
              <a:buChar char="•"/>
            </a:pPr>
            <a:r>
              <a:rPr lang="en-US" sz="1957" b="1">
                <a:solidFill>
                  <a:srgbClr val="000000"/>
                </a:solidFill>
                <a:latin typeface="Canva Sans Bold"/>
                <a:ea typeface="Canva Sans Bold"/>
                <a:cs typeface="Canva Sans Bold"/>
                <a:sym typeface="Canva Sans Bold"/>
              </a:rPr>
              <a:t>Integration of emerging technologies</a:t>
            </a:r>
            <a:r>
              <a:rPr lang="en-US" sz="1957">
                <a:solidFill>
                  <a:srgbClr val="000000"/>
                </a:solidFill>
                <a:latin typeface="Canva Sans"/>
                <a:ea typeface="Canva Sans"/>
                <a:cs typeface="Canva Sans"/>
                <a:sym typeface="Canva Sans"/>
              </a:rPr>
              <a:t> such as AR and interactive mobile apps.</a:t>
            </a:r>
          </a:p>
          <a:p>
            <a:pPr marL="422596" lvl="1" indent="-211298" algn="l">
              <a:lnSpc>
                <a:spcPts val="2740"/>
              </a:lnSpc>
              <a:spcBef>
                <a:spcPct val="0"/>
              </a:spcBef>
              <a:buFont typeface="Arial"/>
              <a:buChar char="•"/>
            </a:pPr>
            <a:r>
              <a:rPr lang="en-US" sz="1957" b="1">
                <a:solidFill>
                  <a:srgbClr val="000000"/>
                </a:solidFill>
                <a:latin typeface="Canva Sans Bold"/>
                <a:ea typeface="Canva Sans Bold"/>
                <a:cs typeface="Canva Sans Bold"/>
                <a:sym typeface="Canva Sans Bold"/>
              </a:rPr>
              <a:t>Partnership opportunities with event management</a:t>
            </a:r>
            <a:r>
              <a:rPr lang="en-US" sz="1957">
                <a:solidFill>
                  <a:srgbClr val="000000"/>
                </a:solidFill>
                <a:latin typeface="Canva Sans"/>
                <a:ea typeface="Canva Sans"/>
                <a:cs typeface="Canva Sans"/>
                <a:sym typeface="Canva Sans"/>
              </a:rPr>
              <a:t> </a:t>
            </a:r>
            <a:r>
              <a:rPr lang="en-US" sz="1957" b="1">
                <a:solidFill>
                  <a:srgbClr val="000000"/>
                </a:solidFill>
                <a:latin typeface="Canva Sans Bold"/>
                <a:ea typeface="Canva Sans Bold"/>
                <a:cs typeface="Canva Sans Bold"/>
                <a:sym typeface="Canva Sans Bold"/>
              </a:rPr>
              <a:t>(marketing) </a:t>
            </a:r>
            <a:r>
              <a:rPr lang="en-US" sz="1957">
                <a:solidFill>
                  <a:srgbClr val="000000"/>
                </a:solidFill>
                <a:latin typeface="Canva Sans"/>
                <a:ea typeface="Canva Sans"/>
                <a:cs typeface="Canva Sans"/>
                <a:sym typeface="Canva Sans"/>
              </a:rPr>
              <a:t>companies to offer bundled services.</a:t>
            </a:r>
          </a:p>
          <a:p>
            <a:pPr algn="l">
              <a:lnSpc>
                <a:spcPts val="2740"/>
              </a:lnSpc>
              <a:spcBef>
                <a:spcPct val="0"/>
              </a:spcBef>
            </a:pPr>
            <a:endParaRPr lang="en-US" sz="1957">
              <a:solidFill>
                <a:srgbClr val="000000"/>
              </a:solidFill>
              <a:latin typeface="Canva Sans"/>
              <a:ea typeface="Canva Sans"/>
              <a:cs typeface="Canva Sans"/>
              <a:sym typeface="Canva Sans"/>
            </a:endParaRPr>
          </a:p>
        </p:txBody>
      </p:sp>
      <p:sp>
        <p:nvSpPr>
          <p:cNvPr id="19" name="TextBox 19"/>
          <p:cNvSpPr txBox="1"/>
          <p:nvPr/>
        </p:nvSpPr>
        <p:spPr>
          <a:xfrm>
            <a:off x="4016163" y="6333871"/>
            <a:ext cx="3654070" cy="484544"/>
          </a:xfrm>
          <a:prstGeom prst="rect">
            <a:avLst/>
          </a:prstGeom>
        </p:spPr>
        <p:txBody>
          <a:bodyPr lIns="0" tIns="0" rIns="0" bIns="0" rtlCol="0" anchor="t">
            <a:spAutoFit/>
          </a:bodyPr>
          <a:lstStyle/>
          <a:p>
            <a:pPr algn="l">
              <a:lnSpc>
                <a:spcPts val="4094"/>
              </a:lnSpc>
              <a:spcBef>
                <a:spcPct val="0"/>
              </a:spcBef>
            </a:pPr>
            <a:r>
              <a:rPr lang="en-US" sz="2924" b="1">
                <a:solidFill>
                  <a:srgbClr val="625959"/>
                </a:solidFill>
                <a:latin typeface="Canva Sans Bold"/>
                <a:ea typeface="Canva Sans Bold"/>
                <a:cs typeface="Canva Sans Bold"/>
                <a:sym typeface="Canva Sans Bold"/>
              </a:rPr>
              <a:t>OPPORTUNITIES</a:t>
            </a:r>
          </a:p>
        </p:txBody>
      </p:sp>
      <p:sp>
        <p:nvSpPr>
          <p:cNvPr id="20" name="TextBox 20"/>
          <p:cNvSpPr txBox="1"/>
          <p:nvPr/>
        </p:nvSpPr>
        <p:spPr>
          <a:xfrm>
            <a:off x="11400101" y="6830932"/>
            <a:ext cx="5039538" cy="2418620"/>
          </a:xfrm>
          <a:prstGeom prst="rect">
            <a:avLst/>
          </a:prstGeom>
        </p:spPr>
        <p:txBody>
          <a:bodyPr lIns="0" tIns="0" rIns="0" bIns="0" rtlCol="0" anchor="t">
            <a:spAutoFit/>
          </a:bodyPr>
          <a:lstStyle/>
          <a:p>
            <a:pPr marL="422596" lvl="1" indent="-211298" algn="l">
              <a:lnSpc>
                <a:spcPts val="2740"/>
              </a:lnSpc>
              <a:buFont typeface="Arial"/>
              <a:buChar char="•"/>
            </a:pPr>
            <a:r>
              <a:rPr lang="en-US" sz="1957" b="1" dirty="0">
                <a:solidFill>
                  <a:srgbClr val="000000"/>
                </a:solidFill>
                <a:latin typeface="Canva Sans Bold"/>
                <a:ea typeface="Canva Sans Bold"/>
                <a:cs typeface="Canva Sans Bold"/>
                <a:sym typeface="Canva Sans Bold"/>
              </a:rPr>
              <a:t>New entrants benefiting from cheaper drones</a:t>
            </a:r>
            <a:r>
              <a:rPr lang="en-US" sz="1957" dirty="0">
                <a:solidFill>
                  <a:srgbClr val="000000"/>
                </a:solidFill>
                <a:latin typeface="Canva Sans"/>
                <a:ea typeface="Canva Sans"/>
                <a:cs typeface="Canva Sans"/>
                <a:sym typeface="Canva Sans"/>
              </a:rPr>
              <a:t> and open-source software.</a:t>
            </a:r>
          </a:p>
          <a:p>
            <a:pPr marL="422596" lvl="1" indent="-211298" algn="l">
              <a:lnSpc>
                <a:spcPts val="2740"/>
              </a:lnSpc>
              <a:buFont typeface="Arial"/>
              <a:buChar char="•"/>
            </a:pPr>
            <a:r>
              <a:rPr lang="en-US" sz="1957" b="1" dirty="0">
                <a:solidFill>
                  <a:srgbClr val="000000"/>
                </a:solidFill>
                <a:latin typeface="Canva Sans Bold"/>
                <a:ea typeface="Canva Sans Bold"/>
                <a:cs typeface="Canva Sans Bold"/>
                <a:sym typeface="Canva Sans Bold"/>
              </a:rPr>
              <a:t>Economic downturn</a:t>
            </a:r>
          </a:p>
          <a:p>
            <a:pPr marL="422596" lvl="1" indent="-211298" algn="l">
              <a:lnSpc>
                <a:spcPts val="2740"/>
              </a:lnSpc>
              <a:buFont typeface="Arial"/>
              <a:buChar char="•"/>
            </a:pPr>
            <a:r>
              <a:rPr lang="en-US" sz="1957" b="1" dirty="0">
                <a:solidFill>
                  <a:srgbClr val="000000"/>
                </a:solidFill>
                <a:latin typeface="Canva Sans Bold"/>
                <a:ea typeface="Canva Sans Bold"/>
                <a:cs typeface="Canva Sans Bold"/>
                <a:sym typeface="Canva Sans Bold"/>
              </a:rPr>
              <a:t>Supply chain</a:t>
            </a:r>
            <a:r>
              <a:rPr lang="en-US" sz="1957" dirty="0">
                <a:solidFill>
                  <a:srgbClr val="000000"/>
                </a:solidFill>
                <a:latin typeface="Canva Sans"/>
                <a:ea typeface="Canva Sans"/>
                <a:cs typeface="Canva Sans"/>
                <a:sym typeface="Canva Sans"/>
              </a:rPr>
              <a:t> vulnerabilities due to geopolitical factors.</a:t>
            </a:r>
          </a:p>
          <a:p>
            <a:pPr algn="l">
              <a:lnSpc>
                <a:spcPts val="2740"/>
              </a:lnSpc>
              <a:spcBef>
                <a:spcPct val="0"/>
              </a:spcBef>
            </a:pPr>
            <a:endParaRPr lang="en-US" sz="1957" dirty="0">
              <a:solidFill>
                <a:srgbClr val="000000"/>
              </a:solidFill>
              <a:latin typeface="Canva Sans"/>
              <a:ea typeface="Canva Sans"/>
              <a:cs typeface="Canva Sans"/>
              <a:sym typeface="Canva Sans"/>
            </a:endParaRPr>
          </a:p>
        </p:txBody>
      </p:sp>
      <p:sp>
        <p:nvSpPr>
          <p:cNvPr id="21" name="TextBox 21"/>
          <p:cNvSpPr txBox="1"/>
          <p:nvPr/>
        </p:nvSpPr>
        <p:spPr>
          <a:xfrm>
            <a:off x="11406127" y="6333871"/>
            <a:ext cx="2722316" cy="484544"/>
          </a:xfrm>
          <a:prstGeom prst="rect">
            <a:avLst/>
          </a:prstGeom>
        </p:spPr>
        <p:txBody>
          <a:bodyPr lIns="0" tIns="0" rIns="0" bIns="0" rtlCol="0" anchor="t">
            <a:spAutoFit/>
          </a:bodyPr>
          <a:lstStyle/>
          <a:p>
            <a:pPr algn="l">
              <a:lnSpc>
                <a:spcPts val="4094"/>
              </a:lnSpc>
              <a:spcBef>
                <a:spcPct val="0"/>
              </a:spcBef>
            </a:pPr>
            <a:r>
              <a:rPr lang="en-US" sz="2924" b="1">
                <a:solidFill>
                  <a:srgbClr val="625959"/>
                </a:solidFill>
                <a:latin typeface="Canva Sans Bold"/>
                <a:ea typeface="Canva Sans Bold"/>
                <a:cs typeface="Canva Sans Bold"/>
                <a:sym typeface="Canva Sans Bold"/>
              </a:rPr>
              <a:t>THREATS</a:t>
            </a:r>
          </a:p>
        </p:txBody>
      </p:sp>
      <p:sp>
        <p:nvSpPr>
          <p:cNvPr id="22" name="TextBox 22"/>
          <p:cNvSpPr txBox="1"/>
          <p:nvPr/>
        </p:nvSpPr>
        <p:spPr>
          <a:xfrm>
            <a:off x="4982378" y="-86027"/>
            <a:ext cx="4674385" cy="1102134"/>
          </a:xfrm>
          <a:prstGeom prst="rect">
            <a:avLst/>
          </a:prstGeom>
        </p:spPr>
        <p:txBody>
          <a:bodyPr lIns="0" tIns="0" rIns="0" bIns="0" rtlCol="0" anchor="t">
            <a:spAutoFit/>
          </a:bodyPr>
          <a:lstStyle/>
          <a:p>
            <a:pPr marL="0" lvl="0" indent="0" algn="l">
              <a:lnSpc>
                <a:spcPts val="9060"/>
              </a:lnSpc>
              <a:spcBef>
                <a:spcPct val="0"/>
              </a:spcBef>
            </a:pPr>
            <a:r>
              <a:rPr lang="en-US" sz="6471" b="1" u="none">
                <a:solidFill>
                  <a:srgbClr val="767171"/>
                </a:solidFill>
                <a:latin typeface="Montserrat Medium"/>
                <a:ea typeface="Montserrat Medium"/>
                <a:cs typeface="Montserrat Medium"/>
                <a:sym typeface="Montserrat Medium"/>
              </a:rPr>
              <a:t>ANALYSIS</a:t>
            </a:r>
          </a:p>
        </p:txBody>
      </p:sp>
      <p:sp>
        <p:nvSpPr>
          <p:cNvPr id="23" name="TextBox 23"/>
          <p:cNvSpPr txBox="1"/>
          <p:nvPr/>
        </p:nvSpPr>
        <p:spPr>
          <a:xfrm>
            <a:off x="2051399" y="-133350"/>
            <a:ext cx="3954052" cy="1149457"/>
          </a:xfrm>
          <a:prstGeom prst="rect">
            <a:avLst/>
          </a:prstGeom>
        </p:spPr>
        <p:txBody>
          <a:bodyPr lIns="0" tIns="0" rIns="0" bIns="0" rtlCol="0" anchor="t">
            <a:spAutoFit/>
          </a:bodyPr>
          <a:lstStyle/>
          <a:p>
            <a:pPr algn="l">
              <a:lnSpc>
                <a:spcPts val="9463"/>
              </a:lnSpc>
              <a:spcBef>
                <a:spcPct val="0"/>
              </a:spcBef>
            </a:pPr>
            <a:r>
              <a:rPr lang="en-US" sz="6759" b="1">
                <a:solidFill>
                  <a:srgbClr val="625959"/>
                </a:solidFill>
                <a:latin typeface="Montserrat Bold"/>
                <a:ea typeface="Montserrat Bold"/>
                <a:cs typeface="Montserrat Bold"/>
                <a:sym typeface="Montserrat Bold"/>
              </a:rPr>
              <a:t>SWOT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115800" y="0"/>
            <a:ext cx="5903988" cy="5905500"/>
          </a:xfrm>
          <a:custGeom>
            <a:avLst/>
            <a:gdLst/>
            <a:ahLst/>
            <a:cxnLst/>
            <a:rect l="l" t="t" r="r" b="b"/>
            <a:pathLst>
              <a:path w="6311211" h="6382163">
                <a:moveTo>
                  <a:pt x="0" y="0"/>
                </a:moveTo>
                <a:lnTo>
                  <a:pt x="6311211" y="0"/>
                </a:lnTo>
                <a:lnTo>
                  <a:pt x="6311211" y="6382163"/>
                </a:lnTo>
                <a:lnTo>
                  <a:pt x="0" y="6382163"/>
                </a:lnTo>
                <a:lnTo>
                  <a:pt x="0" y="0"/>
                </a:lnTo>
                <a:close/>
              </a:path>
            </a:pathLst>
          </a:custGeom>
          <a:blipFill>
            <a:blip r:embed="rId2"/>
            <a:stretch>
              <a:fillRect l="-562" r="-562"/>
            </a:stretch>
          </a:blipFill>
        </p:spPr>
        <p:txBody>
          <a:bodyPr/>
          <a:lstStyle/>
          <a:p>
            <a:endParaRPr lang="it-IT" dirty="0"/>
          </a:p>
        </p:txBody>
      </p:sp>
      <p:sp>
        <p:nvSpPr>
          <p:cNvPr id="3" name="Freeform 3"/>
          <p:cNvSpPr/>
          <p:nvPr/>
        </p:nvSpPr>
        <p:spPr>
          <a:xfrm>
            <a:off x="139825" y="199749"/>
            <a:ext cx="11438656" cy="9741801"/>
          </a:xfrm>
          <a:custGeom>
            <a:avLst/>
            <a:gdLst/>
            <a:ahLst/>
            <a:cxnLst/>
            <a:rect l="l" t="t" r="r" b="b"/>
            <a:pathLst>
              <a:path w="11438656" h="9741801">
                <a:moveTo>
                  <a:pt x="0" y="0"/>
                </a:moveTo>
                <a:lnTo>
                  <a:pt x="11438656" y="0"/>
                </a:lnTo>
                <a:lnTo>
                  <a:pt x="11438656" y="9741801"/>
                </a:lnTo>
                <a:lnTo>
                  <a:pt x="0" y="9741801"/>
                </a:lnTo>
                <a:lnTo>
                  <a:pt x="0" y="0"/>
                </a:lnTo>
                <a:close/>
              </a:path>
            </a:pathLst>
          </a:custGeom>
          <a:blipFill>
            <a:blip r:embed="rId3"/>
            <a:stretch>
              <a:fillRect l="-1930" r="-1930"/>
            </a:stretch>
          </a:blipFill>
        </p:spPr>
        <p:txBody>
          <a:bodyPr/>
          <a:lstStyle/>
          <a:p>
            <a:endParaRPr lang="it-IT"/>
          </a:p>
        </p:txBody>
      </p:sp>
      <p:sp>
        <p:nvSpPr>
          <p:cNvPr id="5" name="CasellaDiTesto 4">
            <a:extLst>
              <a:ext uri="{FF2B5EF4-FFF2-40B4-BE49-F238E27FC236}">
                <a16:creationId xmlns:a16="http://schemas.microsoft.com/office/drawing/2014/main" id="{71859361-39ED-029E-39CD-D023935E3F20}"/>
              </a:ext>
            </a:extLst>
          </p:cNvPr>
          <p:cNvSpPr txBox="1"/>
          <p:nvPr/>
        </p:nvSpPr>
        <p:spPr>
          <a:xfrm>
            <a:off x="13225586" y="5524500"/>
            <a:ext cx="3580147" cy="4216539"/>
          </a:xfrm>
          <a:prstGeom prst="rect">
            <a:avLst/>
          </a:prstGeom>
          <a:noFill/>
        </p:spPr>
        <p:txBody>
          <a:bodyPr wrap="none" rtlCol="0">
            <a:spAutoFit/>
          </a:bodyPr>
          <a:lstStyle/>
          <a:p>
            <a:pPr algn="ctr"/>
            <a:r>
              <a:rPr lang="it-IT" sz="4000" b="1" dirty="0"/>
              <a:t>TOPICS FIELDS</a:t>
            </a:r>
          </a:p>
          <a:p>
            <a:endParaRPr lang="it-IT" sz="3200" b="1" dirty="0"/>
          </a:p>
          <a:p>
            <a:r>
              <a:rPr lang="en-GB" sz="2800" b="1" dirty="0">
                <a:effectLst/>
                <a:latin typeface="Aptos" panose="020B0004020202020204" pitchFamily="34" charset="0"/>
                <a:ea typeface="Aptos" panose="020B0004020202020204" pitchFamily="34" charset="0"/>
                <a:cs typeface="Times New Roman" panose="02020603050405020304" pitchFamily="18" charset="0"/>
              </a:rPr>
              <a:t>Market and Industry</a:t>
            </a:r>
          </a:p>
          <a:p>
            <a:pPr marL="457200" indent="-457200">
              <a:buFont typeface="Arial" panose="020B0604020202020204" pitchFamily="34" charset="0"/>
              <a:buChar char="•"/>
            </a:pPr>
            <a:endParaRPr lang="it-IT" sz="2800" b="1" dirty="0">
              <a:effectLst/>
              <a:latin typeface="Aptos" panose="020B0004020202020204" pitchFamily="34" charset="0"/>
              <a:ea typeface="Aptos" panose="020B0004020202020204" pitchFamily="34" charset="0"/>
              <a:cs typeface="Times New Roman" panose="02020603050405020304" pitchFamily="18" charset="0"/>
            </a:endParaRPr>
          </a:p>
          <a:p>
            <a:r>
              <a:rPr lang="en-GB" sz="2800" b="1" dirty="0">
                <a:effectLst/>
                <a:latin typeface="Aptos" panose="020B0004020202020204" pitchFamily="34" charset="0"/>
                <a:ea typeface="Aptos" panose="020B0004020202020204" pitchFamily="34" charset="0"/>
                <a:cs typeface="Times New Roman" panose="02020603050405020304" pitchFamily="18" charset="0"/>
              </a:rPr>
              <a:t>Competitive</a:t>
            </a:r>
          </a:p>
          <a:p>
            <a:pPr marL="457200" indent="-457200">
              <a:buFont typeface="Arial" panose="020B0604020202020204" pitchFamily="34" charset="0"/>
              <a:buChar char="•"/>
            </a:pPr>
            <a:endParaRPr lang="it-IT" sz="2800" b="1" dirty="0">
              <a:latin typeface="Aptos" panose="020B0004020202020204" pitchFamily="34" charset="0"/>
              <a:ea typeface="Aptos" panose="020B0004020202020204" pitchFamily="34" charset="0"/>
              <a:cs typeface="Times New Roman" panose="02020603050405020304" pitchFamily="18" charset="0"/>
            </a:endParaRPr>
          </a:p>
          <a:p>
            <a:r>
              <a:rPr lang="en-GB" sz="2800" b="1" dirty="0">
                <a:effectLst/>
                <a:latin typeface="Aptos" panose="020B0004020202020204" pitchFamily="34" charset="0"/>
                <a:ea typeface="Aptos" panose="020B0004020202020204" pitchFamily="34" charset="0"/>
                <a:cs typeface="Times New Roman" panose="02020603050405020304" pitchFamily="18" charset="0"/>
              </a:rPr>
              <a:t>Operational</a:t>
            </a:r>
          </a:p>
          <a:p>
            <a:pPr marL="457200" indent="-457200">
              <a:buFont typeface="Arial" panose="020B0604020202020204" pitchFamily="34" charset="0"/>
              <a:buChar char="•"/>
            </a:pPr>
            <a:endParaRPr lang="it-IT" sz="2800" b="1" dirty="0">
              <a:effectLst/>
              <a:latin typeface="Aptos" panose="020B0004020202020204" pitchFamily="34" charset="0"/>
              <a:ea typeface="Aptos" panose="020B0004020202020204" pitchFamily="34" charset="0"/>
              <a:cs typeface="Times New Roman" panose="02020603050405020304" pitchFamily="18" charset="0"/>
            </a:endParaRPr>
          </a:p>
          <a:p>
            <a:r>
              <a:rPr lang="en-GB" sz="2800" b="1" dirty="0">
                <a:effectLst/>
                <a:latin typeface="Aptos" panose="020B0004020202020204" pitchFamily="34" charset="0"/>
                <a:ea typeface="Aptos" panose="020B0004020202020204" pitchFamily="34" charset="0"/>
                <a:cs typeface="Times New Roman" panose="02020603050405020304" pitchFamily="18" charset="0"/>
              </a:rPr>
              <a:t>Technology </a:t>
            </a:r>
            <a:endParaRPr lang="it-IT" sz="2800" b="1" dirty="0"/>
          </a:p>
        </p:txBody>
      </p:sp>
      <p:pic>
        <p:nvPicPr>
          <p:cNvPr id="9" name="Immagine 8" descr="Immagine che contiene nero, oscurità&#10;&#10;Il contenuto generato dall'IA potrebbe non essere corretto.">
            <a:extLst>
              <a:ext uri="{FF2B5EF4-FFF2-40B4-BE49-F238E27FC236}">
                <a16:creationId xmlns:a16="http://schemas.microsoft.com/office/drawing/2014/main" id="{5D7BD27F-BC99-5C44-8ACA-E3DE31CD07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74732" y="6578582"/>
            <a:ext cx="576000" cy="576000"/>
          </a:xfrm>
          <a:prstGeom prst="rect">
            <a:avLst/>
          </a:prstGeom>
        </p:spPr>
      </p:pic>
      <p:pic>
        <p:nvPicPr>
          <p:cNvPr id="11" name="Immagine 10" descr="Immagine che contiene nero, oscurità&#10;&#10;Il contenuto generato dall'IA potrebbe non essere corretto.">
            <a:extLst>
              <a:ext uri="{FF2B5EF4-FFF2-40B4-BE49-F238E27FC236}">
                <a16:creationId xmlns:a16="http://schemas.microsoft.com/office/drawing/2014/main" id="{996A0BF2-01A0-A535-9583-61DD6206960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74732" y="7356712"/>
            <a:ext cx="576000" cy="576000"/>
          </a:xfrm>
          <a:prstGeom prst="rect">
            <a:avLst/>
          </a:prstGeom>
        </p:spPr>
      </p:pic>
      <p:pic>
        <p:nvPicPr>
          <p:cNvPr id="13" name="Immagine 12" descr="Immagine che contiene nero, oscurità&#10;&#10;Il contenuto generato dall'IA potrebbe non essere corretto.">
            <a:extLst>
              <a:ext uri="{FF2B5EF4-FFF2-40B4-BE49-F238E27FC236}">
                <a16:creationId xmlns:a16="http://schemas.microsoft.com/office/drawing/2014/main" id="{887F4B58-7D6A-8849-74BB-78C7389E6F7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574732" y="8201535"/>
            <a:ext cx="576000" cy="576000"/>
          </a:xfrm>
          <a:prstGeom prst="rect">
            <a:avLst/>
          </a:prstGeom>
        </p:spPr>
      </p:pic>
      <p:pic>
        <p:nvPicPr>
          <p:cNvPr id="15" name="Immagine 14" descr="Immagine che contiene nero, oscurità&#10;&#10;Il contenuto generato dall'IA potrebbe non essere corretto.">
            <a:extLst>
              <a:ext uri="{FF2B5EF4-FFF2-40B4-BE49-F238E27FC236}">
                <a16:creationId xmlns:a16="http://schemas.microsoft.com/office/drawing/2014/main" id="{78F6D546-A1F5-D829-2942-705C5F90935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612159" y="9165039"/>
            <a:ext cx="576000" cy="576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222</TotalTime>
  <Words>996</Words>
  <Application>Microsoft Office PowerPoint</Application>
  <PresentationFormat>Personalizzato</PresentationFormat>
  <Paragraphs>136</Paragraphs>
  <Slides>14</Slides>
  <Notes>0</Notes>
  <HiddenSlides>0</HiddenSlides>
  <MMClips>0</MMClips>
  <ScaleCrop>false</ScaleCrop>
  <HeadingPairs>
    <vt:vector size="6" baseType="variant">
      <vt:variant>
        <vt:lpstr>Caratteri utilizzati</vt:lpstr>
      </vt:variant>
      <vt:variant>
        <vt:i4>14</vt:i4>
      </vt:variant>
      <vt:variant>
        <vt:lpstr>Tema</vt:lpstr>
      </vt:variant>
      <vt:variant>
        <vt:i4>1</vt:i4>
      </vt:variant>
      <vt:variant>
        <vt:lpstr>Titoli diapositive</vt:lpstr>
      </vt:variant>
      <vt:variant>
        <vt:i4>14</vt:i4>
      </vt:variant>
    </vt:vector>
  </HeadingPairs>
  <TitlesOfParts>
    <vt:vector size="29" baseType="lpstr">
      <vt:lpstr>Montserrat Classic Bold</vt:lpstr>
      <vt:lpstr>Canva Sans Bold</vt:lpstr>
      <vt:lpstr>Calibri</vt:lpstr>
      <vt:lpstr>Lato</vt:lpstr>
      <vt:lpstr>Bebas Neue Bold</vt:lpstr>
      <vt:lpstr>Montserrat Bold</vt:lpstr>
      <vt:lpstr>Aptos</vt:lpstr>
      <vt:lpstr>Roboto Bold</vt:lpstr>
      <vt:lpstr>Heebo Bold</vt:lpstr>
      <vt:lpstr>Helios Extended Bold</vt:lpstr>
      <vt:lpstr>Arial</vt:lpstr>
      <vt:lpstr>Canva Sans</vt:lpstr>
      <vt:lpstr>Montserrat Medium</vt:lpstr>
      <vt:lpstr>Montserrat Classic</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DREAM TEAM PRESENTATION</dc:title>
  <cp:lastModifiedBy>Luigi Ascione</cp:lastModifiedBy>
  <cp:revision>9</cp:revision>
  <dcterms:created xsi:type="dcterms:W3CDTF">2006-08-16T00:00:00Z</dcterms:created>
  <dcterms:modified xsi:type="dcterms:W3CDTF">2025-05-27T09:20:45Z</dcterms:modified>
  <dc:identifier>DAGofh3twUs</dc:identifier>
</cp:coreProperties>
</file>